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5" r:id="rId5"/>
    <p:sldId id="265" r:id="rId6"/>
    <p:sldId id="276" r:id="rId7"/>
    <p:sldId id="277" r:id="rId8"/>
    <p:sldId id="278" r:id="rId9"/>
    <p:sldId id="328" r:id="rId10"/>
    <p:sldId id="266" r:id="rId11"/>
    <p:sldId id="267" r:id="rId12"/>
    <p:sldId id="338" r:id="rId13"/>
    <p:sldId id="360" r:id="rId14"/>
    <p:sldId id="268" r:id="rId15"/>
    <p:sldId id="319" r:id="rId16"/>
    <p:sldId id="269" r:id="rId17"/>
    <p:sldId id="270" r:id="rId18"/>
    <p:sldId id="271" r:id="rId19"/>
    <p:sldId id="272" r:id="rId20"/>
    <p:sldId id="279" r:id="rId21"/>
    <p:sldId id="364" r:id="rId22"/>
    <p:sldId id="280" r:id="rId23"/>
    <p:sldId id="274" r:id="rId24"/>
    <p:sldId id="291" r:id="rId25"/>
    <p:sldId id="367" r:id="rId26"/>
    <p:sldId id="290" r:id="rId27"/>
    <p:sldId id="259" r:id="rId28"/>
    <p:sldId id="374" r:id="rId29"/>
    <p:sldId id="368" r:id="rId30"/>
    <p:sldId id="369" r:id="rId31"/>
    <p:sldId id="293" r:id="rId32"/>
    <p:sldId id="370" r:id="rId33"/>
    <p:sldId id="281" r:id="rId34"/>
    <p:sldId id="348" r:id="rId35"/>
    <p:sldId id="284" r:id="rId36"/>
    <p:sldId id="347" r:id="rId37"/>
    <p:sldId id="262" r:id="rId38"/>
    <p:sldId id="355" r:id="rId39"/>
    <p:sldId id="371" r:id="rId40"/>
    <p:sldId id="282" r:id="rId41"/>
    <p:sldId id="289" r:id="rId42"/>
    <p:sldId id="283" r:id="rId43"/>
    <p:sldId id="365" r:id="rId44"/>
    <p:sldId id="346" r:id="rId45"/>
    <p:sldId id="264" r:id="rId46"/>
    <p:sldId id="345" r:id="rId47"/>
    <p:sldId id="261" r:id="rId48"/>
    <p:sldId id="295" r:id="rId49"/>
    <p:sldId id="288" r:id="rId50"/>
    <p:sldId id="296" r:id="rId51"/>
    <p:sldId id="316" r:id="rId52"/>
    <p:sldId id="315" r:id="rId53"/>
    <p:sldId id="344" r:id="rId54"/>
    <p:sldId id="309" r:id="rId55"/>
    <p:sldId id="373" r:id="rId56"/>
    <p:sldId id="339" r:id="rId57"/>
    <p:sldId id="314" r:id="rId58"/>
    <p:sldId id="313" r:id="rId59"/>
    <p:sldId id="349" r:id="rId60"/>
    <p:sldId id="350" r:id="rId61"/>
    <p:sldId id="340" r:id="rId62"/>
    <p:sldId id="366" r:id="rId63"/>
    <p:sldId id="358" r:id="rId64"/>
    <p:sldId id="323" r:id="rId65"/>
    <p:sldId id="329" r:id="rId66"/>
    <p:sldId id="330" r:id="rId67"/>
    <p:sldId id="312" r:id="rId68"/>
    <p:sldId id="332" r:id="rId69"/>
    <p:sldId id="333" r:id="rId70"/>
    <p:sldId id="334" r:id="rId71"/>
    <p:sldId id="326" r:id="rId72"/>
    <p:sldId id="336" r:id="rId73"/>
    <p:sldId id="307" r:id="rId74"/>
    <p:sldId id="297" r:id="rId75"/>
    <p:sldId id="356" r:id="rId76"/>
    <p:sldId id="357" r:id="rId77"/>
    <p:sldId id="260" r:id="rId78"/>
    <p:sldId id="286" r:id="rId79"/>
    <p:sldId id="299" r:id="rId80"/>
    <p:sldId id="308" r:id="rId81"/>
    <p:sldId id="343" r:id="rId82"/>
    <p:sldId id="300" r:id="rId83"/>
    <p:sldId id="302" r:id="rId84"/>
    <p:sldId id="303" r:id="rId85"/>
    <p:sldId id="342" r:id="rId86"/>
    <p:sldId id="304" r:id="rId87"/>
    <p:sldId id="287" r:id="rId88"/>
    <p:sldId id="310" r:id="rId89"/>
    <p:sldId id="311" r:id="rId90"/>
    <p:sldId id="341" r:id="rId91"/>
    <p:sldId id="361" r:id="rId92"/>
    <p:sldId id="305" r:id="rId93"/>
    <p:sldId id="306" r:id="rId94"/>
    <p:sldId id="362" r:id="rId95"/>
    <p:sldId id="363" r:id="rId96"/>
    <p:sldId id="321" r:id="rId97"/>
    <p:sldId id="324" r:id="rId98"/>
    <p:sldId id="325" r:id="rId99"/>
    <p:sldId id="335" r:id="rId100"/>
    <p:sldId id="320" r:id="rId101"/>
    <p:sldId id="337" r:id="rId102"/>
    <p:sldId id="372" r:id="rId103"/>
    <p:sldId id="375" r:id="rId104"/>
    <p:sldId id="376" r:id="rId105"/>
    <p:sldId id="351" r:id="rId106"/>
    <p:sldId id="352" r:id="rId107"/>
    <p:sldId id="353" r:id="rId108"/>
    <p:sldId id="359" r:id="rId109"/>
    <p:sldId id="354" r:id="rId110"/>
    <p:sldId id="285" r:id="rId111"/>
    <p:sldId id="378" r:id="rId112"/>
    <p:sldId id="327" r:id="rId113"/>
    <p:sldId id="322" r:id="rId114"/>
    <p:sldId id="317" r:id="rId115"/>
    <p:sldId id="318" r:id="rId116"/>
    <p:sldId id="331" r:id="rId117"/>
    <p:sldId id="379" r:id="rId1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00"/>
    <p:restoredTop sz="9460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9A311A8-F36B-4913-A7A2-168FA42630D5}"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31A9F-A95D-4A4A-A4A3-774767264A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26052-751A-45D5-B9BB-2592F71C01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02CF9-A44F-44A0-ADEE-B27406A579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378C5311-DF89-43E9-BFAB-2A80B2CD0DC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F45A7-6909-4E1A-B4E7-3F9D648246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CC52FE-7D42-407E-8EC4-864B69D9B0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50A164-EC11-40D2-943A-5816B1843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E07742-1546-4B41-AD88-095ABEE8A0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46E20-2748-4AB9-A0BB-84FDCC5F34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4728A-3FAF-4D71-8D04-F19F66D09C4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1653335-1E73-4B39-90FE-D1F474C7535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 Id="rId4" Type="http://schemas.openxmlformats.org/officeDocument/2006/relationships/image" Target="../media/image98.jpeg"/></Relationships>
</file>

<file path=ppt/slides/_rels/slide114.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99.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0"/>
            <a:ext cx="7772400" cy="1470025"/>
          </a:xfrm>
        </p:spPr>
        <p:txBody>
          <a:bodyPr/>
          <a:lstStyle/>
          <a:p>
            <a:r>
              <a:rPr lang="en-US" sz="4800" b="1" dirty="0" smtClean="0"/>
              <a:t>Lindbergh kidnapping</a:t>
            </a:r>
            <a:endParaRPr lang="en-US" sz="4800" b="1" dirty="0"/>
          </a:p>
        </p:txBody>
      </p:sp>
      <p:sp>
        <p:nvSpPr>
          <p:cNvPr id="23555" name="Rectangle 3"/>
          <p:cNvSpPr>
            <a:spLocks noGrp="1" noChangeArrowheads="1"/>
          </p:cNvSpPr>
          <p:nvPr>
            <p:ph type="subTitle" idx="1"/>
          </p:nvPr>
        </p:nvSpPr>
        <p:spPr/>
        <p:txBody>
          <a:bodyPr/>
          <a:lstStyle/>
          <a:p>
            <a:endParaRPr lang="en-US" dirty="0"/>
          </a:p>
        </p:txBody>
      </p:sp>
      <p:pic>
        <p:nvPicPr>
          <p:cNvPr id="23557" name="Picture 5" descr="http://www.thegeminiweb.com/babyboomer/wp-content/uploads/2007/07/Lindbergh_baby_poster.gif"/>
          <p:cNvPicPr>
            <a:picLocks noChangeAspect="1" noChangeArrowheads="1"/>
          </p:cNvPicPr>
          <p:nvPr/>
        </p:nvPicPr>
        <p:blipFill>
          <a:blip r:embed="rId2"/>
          <a:srcRect/>
          <a:stretch>
            <a:fillRect/>
          </a:stretch>
        </p:blipFill>
        <p:spPr bwMode="auto">
          <a:xfrm>
            <a:off x="2895600" y="1497676"/>
            <a:ext cx="3124200" cy="522593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Hopewell, NJ</a:t>
            </a:r>
            <a:endParaRPr lang="en-US" dirty="0"/>
          </a:p>
        </p:txBody>
      </p:sp>
      <p:sp>
        <p:nvSpPr>
          <p:cNvPr id="3" name="Content Placeholder 2"/>
          <p:cNvSpPr>
            <a:spLocks noGrp="1"/>
          </p:cNvSpPr>
          <p:nvPr>
            <p:ph idx="1"/>
          </p:nvPr>
        </p:nvSpPr>
        <p:spPr/>
        <p:txBody>
          <a:bodyPr/>
          <a:lstStyle/>
          <a:p>
            <a:endParaRPr lang="en-US"/>
          </a:p>
        </p:txBody>
      </p:sp>
      <p:pic>
        <p:nvPicPr>
          <p:cNvPr id="56322" name="Picture 2" descr="http://www.charleslindbergh.com/kidnap/estate.jpg"/>
          <p:cNvPicPr>
            <a:picLocks noChangeAspect="1" noChangeArrowheads="1"/>
          </p:cNvPicPr>
          <p:nvPr/>
        </p:nvPicPr>
        <p:blipFill>
          <a:blip r:embed="rId2"/>
          <a:srcRect/>
          <a:stretch>
            <a:fillRect/>
          </a:stretch>
        </p:blipFill>
        <p:spPr bwMode="auto">
          <a:xfrm>
            <a:off x="914400" y="1219200"/>
            <a:ext cx="7288580" cy="4938121"/>
          </a:xfrm>
          <a:prstGeom prst="rect">
            <a:avLst/>
          </a:prstGeom>
          <a:noFill/>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7826" name="Picture 2" descr="http://www.lindberghkidnappinghoax.com/jurors.jpg"/>
          <p:cNvPicPr>
            <a:picLocks noChangeAspect="1" noChangeArrowheads="1"/>
          </p:cNvPicPr>
          <p:nvPr/>
        </p:nvPicPr>
        <p:blipFill>
          <a:blip r:embed="rId2"/>
          <a:srcRect/>
          <a:stretch>
            <a:fillRect/>
          </a:stretch>
        </p:blipFill>
        <p:spPr bwMode="auto">
          <a:xfrm>
            <a:off x="838200" y="418730"/>
            <a:ext cx="7315200" cy="6439270"/>
          </a:xfrm>
          <a:prstGeom prst="rect">
            <a:avLst/>
          </a:prstGeom>
          <a:noFill/>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5234" name="Picture 2" descr="http://jimfisher.edinboro.edu/lindbergh/photos/jury.jpg"/>
          <p:cNvPicPr>
            <a:picLocks noChangeAspect="1" noChangeArrowheads="1"/>
          </p:cNvPicPr>
          <p:nvPr/>
        </p:nvPicPr>
        <p:blipFill>
          <a:blip r:embed="rId2"/>
          <a:srcRect/>
          <a:stretch>
            <a:fillRect/>
          </a:stretch>
        </p:blipFill>
        <p:spPr bwMode="auto">
          <a:xfrm>
            <a:off x="67274" y="533400"/>
            <a:ext cx="8968304" cy="5257800"/>
          </a:xfrm>
          <a:prstGeom prst="rect">
            <a:avLst/>
          </a:prstGeom>
          <a:noFill/>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Stopped working the day of the pay-off</a:t>
            </a:r>
          </a:p>
          <a:p>
            <a:r>
              <a:rPr lang="en-US" dirty="0" smtClean="0"/>
              <a:t>Hadn’t worked as a carpenter for 2.5 years</a:t>
            </a:r>
          </a:p>
          <a:p>
            <a:r>
              <a:rPr lang="en-US" dirty="0" smtClean="0"/>
              <a:t>Friends on breadlines, but </a:t>
            </a:r>
            <a:r>
              <a:rPr lang="en-US" dirty="0" err="1" smtClean="0"/>
              <a:t>Hauptmanns</a:t>
            </a:r>
            <a:r>
              <a:rPr lang="en-US" dirty="0" smtClean="0"/>
              <a:t> living comfortably</a:t>
            </a:r>
          </a:p>
          <a:p>
            <a:r>
              <a:rPr lang="en-US" dirty="0" smtClean="0"/>
              <a:t>Was paying rent with gold certificates</a:t>
            </a:r>
          </a:p>
          <a:p>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Germany (Hauptmann: an upstanding citizen?)</a:t>
            </a:r>
            <a:endParaRPr lang="en-US" dirty="0"/>
          </a:p>
        </p:txBody>
      </p:sp>
      <p:sp>
        <p:nvSpPr>
          <p:cNvPr id="3" name="Content Placeholder 2"/>
          <p:cNvSpPr>
            <a:spLocks noGrp="1"/>
          </p:cNvSpPr>
          <p:nvPr>
            <p:ph idx="1"/>
          </p:nvPr>
        </p:nvSpPr>
        <p:spPr/>
        <p:txBody>
          <a:bodyPr/>
          <a:lstStyle/>
          <a:p>
            <a:r>
              <a:rPr lang="en-US" dirty="0" smtClean="0"/>
              <a:t>1) Broke into mayor’s house with ladder (2</a:t>
            </a:r>
            <a:r>
              <a:rPr lang="en-US" baseline="30000" dirty="0" smtClean="0"/>
              <a:t>nd</a:t>
            </a:r>
            <a:r>
              <a:rPr lang="en-US" dirty="0" smtClean="0"/>
              <a:t> story)</a:t>
            </a:r>
          </a:p>
          <a:p>
            <a:r>
              <a:rPr lang="en-US" dirty="0" smtClean="0"/>
              <a:t>2) Stole groceries from 2 women pushing strollers</a:t>
            </a:r>
          </a:p>
          <a:p>
            <a:r>
              <a:rPr lang="en-US" dirty="0" smtClean="0"/>
              <a:t>3) Arrested for more burglaries</a:t>
            </a:r>
          </a:p>
          <a:p>
            <a:r>
              <a:rPr lang="en-US" dirty="0" smtClean="0"/>
              <a:t>Escaped from prison</a:t>
            </a:r>
          </a:p>
          <a:p>
            <a:r>
              <a:rPr lang="en-US" dirty="0" smtClean="0"/>
              <a:t>Escaped from police van</a:t>
            </a:r>
          </a:p>
          <a:p>
            <a:r>
              <a:rPr lang="en-US" dirty="0" smtClean="0"/>
              <a:t>Stowaway to America</a:t>
            </a: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Numerous witnesses identified him in New Jersey!</a:t>
            </a:r>
          </a:p>
          <a:p>
            <a:endParaRPr lang="en-US" dirty="0" smtClean="0"/>
          </a:p>
          <a:p>
            <a:r>
              <a:rPr lang="en-US" dirty="0" smtClean="0"/>
              <a:t>Woman </a:t>
            </a:r>
            <a:r>
              <a:rPr lang="en-US" dirty="0" smtClean="0"/>
              <a:t> </a:t>
            </a:r>
            <a:r>
              <a:rPr lang="en-US" dirty="0" err="1" smtClean="0"/>
              <a:t>id’d</a:t>
            </a:r>
            <a:r>
              <a:rPr lang="en-US" dirty="0" smtClean="0"/>
              <a:t> him spending money at movie theater before he claimed </a:t>
            </a:r>
            <a:r>
              <a:rPr lang="en-US" dirty="0" err="1" smtClean="0"/>
              <a:t>Fisch</a:t>
            </a:r>
            <a:r>
              <a:rPr lang="en-US" dirty="0" smtClean="0"/>
              <a:t> gave him the money</a:t>
            </a:r>
          </a:p>
          <a:p>
            <a:r>
              <a:rPr lang="en-US" dirty="0" smtClean="0"/>
              <a:t>8 handwriting experts = Hauptmann’s writing</a:t>
            </a:r>
          </a:p>
          <a:p>
            <a:r>
              <a:rPr lang="en-US" dirty="0" smtClean="0"/>
              <a:t>His </a:t>
            </a:r>
            <a:r>
              <a:rPr lang="en-US" dirty="0" err="1" smtClean="0"/>
              <a:t>x’s</a:t>
            </a:r>
            <a:r>
              <a:rPr lang="en-US" dirty="0" smtClean="0"/>
              <a:t> were 2 “</a:t>
            </a:r>
            <a:r>
              <a:rPr lang="en-US" dirty="0" err="1" smtClean="0"/>
              <a:t>e”s</a:t>
            </a:r>
            <a:endParaRPr lang="en-US" dirty="0" smtClean="0"/>
          </a:p>
          <a:p>
            <a:r>
              <a:rPr lang="en-US" dirty="0" smtClean="0"/>
              <a:t>$44,486</a:t>
            </a:r>
          </a:p>
          <a:p>
            <a:r>
              <a:rPr lang="en-US" dirty="0" smtClean="0"/>
              <a:t>Words in ledger spelled like ransom (</a:t>
            </a:r>
            <a:r>
              <a:rPr lang="en-US" dirty="0" err="1" smtClean="0"/>
              <a:t>boad</a:t>
            </a:r>
            <a:r>
              <a:rPr lang="en-US" dirty="0" smtClean="0"/>
              <a:t>)</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Undisputed Evidence</a:t>
            </a:r>
            <a:endParaRPr lang="en-US" dirty="0"/>
          </a:p>
        </p:txBody>
      </p:sp>
      <p:sp>
        <p:nvSpPr>
          <p:cNvPr id="3" name="Content Placeholder 2"/>
          <p:cNvSpPr>
            <a:spLocks noGrp="1"/>
          </p:cNvSpPr>
          <p:nvPr>
            <p:ph idx="1"/>
          </p:nvPr>
        </p:nvSpPr>
        <p:spPr>
          <a:xfrm>
            <a:off x="457200" y="1143000"/>
            <a:ext cx="8229600" cy="5166360"/>
          </a:xfrm>
        </p:spPr>
        <p:txBody>
          <a:bodyPr>
            <a:normAutofit fontScale="92500" lnSpcReduction="10000"/>
          </a:bodyPr>
          <a:lstStyle/>
          <a:p>
            <a:r>
              <a:rPr lang="en-US" sz="1400" dirty="0" smtClean="0"/>
              <a:t>Fourteen thousand dollars of the ransom money was found hidden in his garage after he told the police he didn't have it. </a:t>
            </a:r>
          </a:p>
          <a:p>
            <a:r>
              <a:rPr lang="en-US" sz="1400" dirty="0" smtClean="0"/>
              <a:t>Most of the ransom bills were spent in the Bronx and North Manhattan, not far from Hauptmann's home. </a:t>
            </a:r>
          </a:p>
          <a:p>
            <a:r>
              <a:rPr lang="en-US" sz="1400" dirty="0" smtClean="0"/>
              <a:t>The wooden kidnap ladder was homemade. It came in three pieces and when compressed fit across the inside of Hauptmann's car. it was crude but ingenious and light enough for one man to carry. Hauptmann was a carpenter by trade and one of the boards in the ladder had been purchased at a building supply store close to his house. </a:t>
            </a:r>
          </a:p>
          <a:p>
            <a:r>
              <a:rPr lang="en-US" sz="1400" dirty="0" smtClean="0"/>
              <a:t>Hauptmann didn't earn a wage from April 1932 (the month the ransom was paid) until his arrest in September, 1934. During this period, amid the Great Depression, he had purchased new furniture, several guns, expensive clothes, and had sent his wife to Germany. When arrested, he was wearing a homemade suit of fine material. By his own admission, he had invested $15,000 in the stock market. He had also alarmed his garage. </a:t>
            </a:r>
          </a:p>
          <a:p>
            <a:r>
              <a:rPr lang="en-US" sz="1400" dirty="0" smtClean="0"/>
              <a:t>Some of the ransom letters had been mailed from New York City, and the Lindbergh intermediary, John F. Condon, met twice with the kidnapper in Bronx cemetery. </a:t>
            </a:r>
          </a:p>
          <a:p>
            <a:r>
              <a:rPr lang="en-US" sz="1400" dirty="0" smtClean="0"/>
              <a:t>The physical description of the man in the cemetery, as given by John Condon after the meeting, matched Hauptmann almost perfectly. Condon said the man had a German accent, and Hauptmann was a German, having come to America as a stow-a-way in 1923. </a:t>
            </a:r>
          </a:p>
          <a:p>
            <a:r>
              <a:rPr lang="en-US" sz="1400" dirty="0" smtClean="0"/>
              <a:t>In Germany, Hauptmann had served five years in prison for burglary and robbery. He also had a record of escape, and had fled to America to avoid being sent back to prison. His criminal record is glossed over by those who support him. </a:t>
            </a:r>
          </a:p>
          <a:p>
            <a:r>
              <a:rPr lang="en-US" sz="1400" dirty="0" smtClean="0"/>
              <a:t>In his notebooks, and in his other writings unrelated to the case, Hauptmann had misspelled words the same way they had been misspelled by the writer of the ransom notes. Examples include New-York and </a:t>
            </a:r>
            <a:r>
              <a:rPr lang="en-US" sz="1400" dirty="0" err="1" smtClean="0"/>
              <a:t>singnature</a:t>
            </a:r>
            <a:r>
              <a:rPr lang="en-US" sz="1400" dirty="0" smtClean="0"/>
              <a:t>. </a:t>
            </a:r>
          </a:p>
          <a:p>
            <a:r>
              <a:rPr lang="en-US" sz="1400" dirty="0" smtClean="0"/>
              <a:t>In one of Hauptmann’s notebooks, the police found a sketch of a ladder segment that matches the design and construction of the kidnap ladder. There was also a drawing of a window. </a:t>
            </a:r>
          </a:p>
          <a:p>
            <a:endParaRPr lang="en-US" sz="14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Questioned Documents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The most damaging evidence against Hauptmann, the handwriting evidence is only disputed by Hauptmann's most zealous supporters. An unbiased analysis of this evidence by those familiar with the science of questioned documents leaves no doubt that Hauptmann had written all fourteen of the ransom notes. The evidence is as follows:</a:t>
            </a:r>
          </a:p>
          <a:p>
            <a:r>
              <a:rPr lang="en-US" dirty="0" smtClean="0"/>
              <a:t>At Hauptmann's trial, eight of the world's most prominent handwriting experts, including Albert S. Osborn, the virtual father of the science, testified that all of the ransom documents, as well as the address on the package that contained the baby's sleeping suit mailed to Colonel Lindbergh, had been written by Hauptmann. </a:t>
            </a:r>
          </a:p>
          <a:p>
            <a:r>
              <a:rPr lang="en-US" dirty="0" smtClean="0"/>
              <a:t>Four rebuttal handwriting experts would have testified for the prosecution but were not needed. </a:t>
            </a:r>
          </a:p>
          <a:p>
            <a:r>
              <a:rPr lang="en-US" dirty="0" smtClean="0"/>
              <a:t>Although he wasn't needed at the trial, the head of the FBI crime lab examined the ransom notes, and at a grand jury hearing in 1934, testified that Hauptmann was the ransom note writer. </a:t>
            </a:r>
          </a:p>
          <a:p>
            <a:r>
              <a:rPr lang="en-US" dirty="0" smtClean="0"/>
              <a:t>Two handwriting experts who had been asked to look at the questioned documents evidence on behalf of Hauptmann could not help the defense because “they found Hauptmann to be the ransom writer.” </a:t>
            </a:r>
          </a:p>
          <a:p>
            <a:r>
              <a:rPr lang="en-US" dirty="0" smtClean="0"/>
              <a:t>Three of the so-called experts for the defense were not put on the stand by Hauptmann's attorney because of their opinion that the ransom letters had been altered by the police to match Hauptmann's sample writings. This was so absurd it would embarrass the defense. </a:t>
            </a:r>
          </a:p>
          <a:p>
            <a:r>
              <a:rPr lang="en-US" dirty="0" smtClean="0"/>
              <a:t>The lone handwriting witness that did testify for the defense was clearly unqualified. </a:t>
            </a:r>
          </a:p>
          <a:p>
            <a:r>
              <a:rPr lang="en-US" dirty="0" smtClean="0"/>
              <a:t>At least six modern-day handwriting experts have reexamined the questioned documents evidence. They all agree that Hauptmann was the ransom note writer. </a:t>
            </a:r>
          </a:p>
          <a:p>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Hauptmann is connected to the kidnap ladder in the following ways:</a:t>
            </a:r>
          </a:p>
          <a:p>
            <a:r>
              <a:rPr lang="en-US" dirty="0" smtClean="0"/>
              <a:t>Rail 16 of the ladder had once been a floor plank in the attic of his house. It would have been impossible for the police or the prosecution to have fabricated this evidence. </a:t>
            </a:r>
          </a:p>
          <a:p>
            <a:r>
              <a:rPr lang="en-US" dirty="0" smtClean="0"/>
              <a:t>The kidnap ladder contained marks made by some of Hauptmann's carpenter tools. </a:t>
            </a:r>
          </a:p>
          <a:p>
            <a:r>
              <a:rPr lang="en-US" dirty="0" smtClean="0"/>
              <a:t>Nails found in Hauptmann's garage were made at the same place and time as those in the kidnap ladder. </a:t>
            </a:r>
          </a:p>
          <a:p>
            <a:r>
              <a:rPr lang="en-US" dirty="0" smtClean="0"/>
              <a:t>A piece of the ladder was traced to a store in Hauptmann's neighborhood. </a:t>
            </a:r>
          </a:p>
          <a:p>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895600"/>
            <a:ext cx="8229600" cy="2620962"/>
          </a:xfrm>
        </p:spPr>
        <p:txBody>
          <a:bodyPr>
            <a:normAutofit/>
          </a:bodyPr>
          <a:lstStyle/>
          <a:p>
            <a:r>
              <a:rPr lang="en-US" dirty="0" smtClean="0"/>
              <a:t>Hauptmann quit his job on the day of the ransom payment!!!</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Lone Wolf?</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evidence:</a:t>
            </a:r>
          </a:p>
          <a:p>
            <a:r>
              <a:rPr lang="en-US" dirty="0" smtClean="0"/>
              <a:t>Hauptmann had either spent </a:t>
            </a:r>
            <a:r>
              <a:rPr lang="en-US" dirty="0" smtClean="0"/>
              <a:t>or </a:t>
            </a:r>
            <a:r>
              <a:rPr lang="en-US" dirty="0" smtClean="0"/>
              <a:t>stashed the entire amount of the ransom payment. If there were accomplices, they did it for nothing. </a:t>
            </a:r>
          </a:p>
          <a:p>
            <a:r>
              <a:rPr lang="en-US" dirty="0" smtClean="0"/>
              <a:t>After Hauptmann's arrest, no more ransom bills turned up in circulation. </a:t>
            </a:r>
          </a:p>
          <a:p>
            <a:r>
              <a:rPr lang="en-US" dirty="0" smtClean="0"/>
              <a:t>In </a:t>
            </a:r>
            <a:r>
              <a:rPr lang="en-US" dirty="0" smtClean="0"/>
              <a:t>Germany, when Hauptmann used a ladder to burglarize a home, he acted alone. </a:t>
            </a:r>
          </a:p>
          <a:p>
            <a:r>
              <a:rPr lang="en-US" dirty="0" smtClean="0"/>
              <a:t>In the ransom negotiations, the kidnapper, who called himself “John,” agreed on the spot to a $20,000 reduction in the extortion payment. If there had been accomplices he may not have had this authority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7346" name="Picture 2" descr="http://www.nj.gov/state/darm/links/images/slcsp001/SLCSP001_06.jpg"/>
          <p:cNvPicPr>
            <a:picLocks noChangeAspect="1" noChangeArrowheads="1"/>
          </p:cNvPicPr>
          <p:nvPr/>
        </p:nvPicPr>
        <p:blipFill>
          <a:blip r:embed="rId2"/>
          <a:srcRect/>
          <a:stretch>
            <a:fillRect/>
          </a:stretch>
        </p:blipFill>
        <p:spPr bwMode="auto">
          <a:xfrm>
            <a:off x="914400" y="609600"/>
            <a:ext cx="6858000" cy="5762625"/>
          </a:xfrm>
          <a:prstGeom prst="rect">
            <a:avLst/>
          </a:prstGeom>
          <a:noFill/>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5778" name="Picture 2" descr="http://www.lindberghkidnappinghoax.com/hoffman.jpg"/>
          <p:cNvPicPr>
            <a:picLocks noChangeAspect="1" noChangeArrowheads="1"/>
          </p:cNvPicPr>
          <p:nvPr/>
        </p:nvPicPr>
        <p:blipFill>
          <a:blip r:embed="rId2"/>
          <a:srcRect/>
          <a:stretch>
            <a:fillRect/>
          </a:stretch>
        </p:blipFill>
        <p:spPr bwMode="auto">
          <a:xfrm>
            <a:off x="685800" y="381000"/>
            <a:ext cx="4095750" cy="5953125"/>
          </a:xfrm>
          <a:prstGeom prst="rect">
            <a:avLst/>
          </a:prstGeom>
          <a:noFill/>
        </p:spPr>
      </p:pic>
      <p:pic>
        <p:nvPicPr>
          <p:cNvPr id="75780" name="Picture 4" descr="http://www.lindberghkidnappinghoax.com/hoffman%2012%206%2035.jpg"/>
          <p:cNvPicPr>
            <a:picLocks noChangeAspect="1" noChangeArrowheads="1"/>
          </p:cNvPicPr>
          <p:nvPr/>
        </p:nvPicPr>
        <p:blipFill>
          <a:blip r:embed="rId3"/>
          <a:srcRect/>
          <a:stretch>
            <a:fillRect/>
          </a:stretch>
        </p:blipFill>
        <p:spPr bwMode="auto">
          <a:xfrm>
            <a:off x="5486400" y="438152"/>
            <a:ext cx="1981200" cy="8915398"/>
          </a:xfrm>
          <a:prstGeom prst="rect">
            <a:avLst/>
          </a:prstGeom>
          <a:noFill/>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Bruno Hauptmann never changed his plea of not guilty to the murder of the child. He was offered a last minute change of sentence to life imprisonment to confess to the murder, but refused. He was also offered 90,000 US dollars (USD) to confess by a newspaper. This was a huge sum at the time, which could have been used to take care of Hauptmann’s wife and child after his death, but Hauptmann would not change his plea and claimed he would not plead guilty to a crime he had not committed.</a:t>
            </a: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914400"/>
            <a:ext cx="8229600" cy="4709160"/>
          </a:xfrm>
        </p:spPr>
        <p:txBody>
          <a:bodyPr>
            <a:normAutofit fontScale="77500" lnSpcReduction="20000"/>
          </a:bodyPr>
          <a:lstStyle/>
          <a:p>
            <a:r>
              <a:rPr lang="en-US" dirty="0" smtClean="0"/>
              <a:t>Elliott's description of the last moments of Hauptmann is vivid, and conjures up a scene that is gripping.</a:t>
            </a:r>
          </a:p>
          <a:p>
            <a:r>
              <a:rPr lang="en-US" i="1" dirty="0" smtClean="0"/>
              <a:t>"His head, which had been shaved, titled slightly to one side. His face was yellow; his features were drawn. He glanced neither to the right nor to the left. He walked past the chair, and would have collided with a physician had not a guard stopped him. The guard turned him around, and maneuvered him to the chair. He gripped its broad arms with his hands, staring straight ahead as he was strapped in. His lips did not move, and he gave no indication that he wished to speak. I placed the head electrode on him, and helped to adjust the mask. At precisely 8:44 o'clock, I was given the signal. The current streaked through the condemned man."</a:t>
            </a:r>
            <a:endParaRPr lang="en-US" dirty="0" smtClean="0"/>
          </a:p>
          <a:p>
            <a:r>
              <a:rPr lang="en-US" dirty="0" smtClean="0"/>
              <a:t>So ended the story of the man convicted of "the Crime of the Century."</a:t>
            </a:r>
          </a:p>
          <a:p>
            <a:pPr>
              <a:buNone/>
            </a:pPr>
            <a:r>
              <a:rPr lang="en-US" dirty="0" smtClean="0"/>
              <a:t/>
            </a:r>
            <a:br>
              <a:rPr lang="en-US" dirty="0" smtClean="0"/>
            </a:b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3657600"/>
          </a:xfrm>
        </p:spPr>
        <p:txBody>
          <a:bodyPr>
            <a:normAutofit fontScale="62500" lnSpcReduction="20000"/>
          </a:bodyPr>
          <a:lstStyle/>
          <a:p>
            <a:r>
              <a:rPr lang="en-US" b="1" dirty="0" smtClean="0"/>
              <a:t>Reporter, Sam Blackman, described the execution in an article about the case  (Feb 9 1992) for the LA Times. </a:t>
            </a:r>
          </a:p>
          <a:p>
            <a:r>
              <a:rPr lang="en-US" b="1" dirty="0" smtClean="0"/>
              <a:t>"There were 55 witnesses in the execution chamber when Hauptmann, accompanied</a:t>
            </a:r>
            <a:br>
              <a:rPr lang="en-US" b="1" dirty="0" smtClean="0"/>
            </a:br>
            <a:r>
              <a:rPr lang="en-US" b="1" dirty="0" smtClean="0"/>
              <a:t>by two clergymen, came in at 8:41 p.m. Robert H. Elliott, the gray-haired</a:t>
            </a:r>
            <a:br>
              <a:rPr lang="en-US" b="1" dirty="0" smtClean="0"/>
            </a:br>
            <a:r>
              <a:rPr lang="en-US" b="1" dirty="0" smtClean="0"/>
              <a:t>executioner, spun a wheel three times. Six doctors applied stethoscopes. Then</a:t>
            </a:r>
            <a:br>
              <a:rPr lang="en-US" b="1" dirty="0" smtClean="0"/>
            </a:br>
            <a:r>
              <a:rPr lang="en-US" b="1" dirty="0" smtClean="0"/>
              <a:t>Dr. Howard </a:t>
            </a:r>
            <a:r>
              <a:rPr lang="en-US" b="1" dirty="0" err="1" smtClean="0"/>
              <a:t>Weisler</a:t>
            </a:r>
            <a:r>
              <a:rPr lang="en-US" b="1" dirty="0" smtClean="0"/>
              <a:t>, the prison physician, said: "This man is dead." It was 8:47 1/2 p.m."</a:t>
            </a:r>
            <a:br>
              <a:rPr lang="en-US" b="1" dirty="0" smtClean="0"/>
            </a:br>
            <a:endParaRPr lang="en-US" b="1" dirty="0" smtClean="0"/>
          </a:p>
          <a:p>
            <a:r>
              <a:rPr lang="en-US" b="1" dirty="0" smtClean="0"/>
              <a:t>A large crowd stood outside the prison in Trenton anxiously awaiting word of his death and  cheering during the execution. The next day, when the hearse carried Hauptmann's corpse away,  a massive crowd stood by yelling and cheering. </a:t>
            </a:r>
          </a:p>
          <a:p>
            <a:endParaRPr lang="en-US" dirty="0"/>
          </a:p>
        </p:txBody>
      </p:sp>
      <p:pic>
        <p:nvPicPr>
          <p:cNvPr id="79874" name="Picture 2" descr="http://www.lindberghkidnappinghoax.com/haup.jpg"/>
          <p:cNvPicPr>
            <a:picLocks noChangeAspect="1" noChangeArrowheads="1"/>
          </p:cNvPicPr>
          <p:nvPr/>
        </p:nvPicPr>
        <p:blipFill>
          <a:blip r:embed="rId2"/>
          <a:srcRect/>
          <a:stretch>
            <a:fillRect/>
          </a:stretch>
        </p:blipFill>
        <p:spPr bwMode="auto">
          <a:xfrm>
            <a:off x="381000" y="3903328"/>
            <a:ext cx="2133600" cy="2754648"/>
          </a:xfrm>
          <a:prstGeom prst="rect">
            <a:avLst/>
          </a:prstGeom>
          <a:noFill/>
        </p:spPr>
      </p:pic>
      <p:pic>
        <p:nvPicPr>
          <p:cNvPr id="79876" name="Picture 4" descr="http://www.lindberghkidnappinghoax.com/chair.jpg"/>
          <p:cNvPicPr>
            <a:picLocks noChangeAspect="1" noChangeArrowheads="1"/>
          </p:cNvPicPr>
          <p:nvPr/>
        </p:nvPicPr>
        <p:blipFill>
          <a:blip r:embed="rId3"/>
          <a:srcRect/>
          <a:stretch>
            <a:fillRect/>
          </a:stretch>
        </p:blipFill>
        <p:spPr bwMode="auto">
          <a:xfrm>
            <a:off x="2743200" y="3810000"/>
            <a:ext cx="2743200" cy="2818356"/>
          </a:xfrm>
          <a:prstGeom prst="rect">
            <a:avLst/>
          </a:prstGeom>
          <a:noFill/>
        </p:spPr>
      </p:pic>
      <p:pic>
        <p:nvPicPr>
          <p:cNvPr id="79878" name="Picture 6" descr="http://www.lindberghkidnappinghoax.com/echair.jpg"/>
          <p:cNvPicPr>
            <a:picLocks noChangeAspect="1" noChangeArrowheads="1"/>
          </p:cNvPicPr>
          <p:nvPr/>
        </p:nvPicPr>
        <p:blipFill>
          <a:blip r:embed="rId4"/>
          <a:srcRect/>
          <a:stretch>
            <a:fillRect/>
          </a:stretch>
        </p:blipFill>
        <p:spPr bwMode="auto">
          <a:xfrm>
            <a:off x="6172200" y="3962400"/>
            <a:ext cx="1257300" cy="2562226"/>
          </a:xfrm>
          <a:prstGeom prst="rect">
            <a:avLst/>
          </a:prstGeom>
          <a:noFill/>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this conclusively solve the case?</a:t>
            </a:r>
            <a:endParaRPr lang="en-US" dirty="0"/>
          </a:p>
        </p:txBody>
      </p:sp>
      <p:sp>
        <p:nvSpPr>
          <p:cNvPr id="3" name="Content Placeholder 2"/>
          <p:cNvSpPr>
            <a:spLocks noGrp="1"/>
          </p:cNvSpPr>
          <p:nvPr>
            <p:ph idx="1"/>
          </p:nvPr>
        </p:nvSpPr>
        <p:spPr/>
        <p:txBody>
          <a:bodyPr/>
          <a:lstStyle/>
          <a:p>
            <a:endParaRPr lang="en-US"/>
          </a:p>
        </p:txBody>
      </p:sp>
      <p:pic>
        <p:nvPicPr>
          <p:cNvPr id="74754" name="Picture 2" descr="http://www.lindberghkidnappinghoax.com/envelope.jpg"/>
          <p:cNvPicPr>
            <a:picLocks noChangeAspect="1" noChangeArrowheads="1"/>
          </p:cNvPicPr>
          <p:nvPr/>
        </p:nvPicPr>
        <p:blipFill>
          <a:blip r:embed="rId2"/>
          <a:srcRect/>
          <a:stretch>
            <a:fillRect/>
          </a:stretch>
        </p:blipFill>
        <p:spPr bwMode="auto">
          <a:xfrm>
            <a:off x="1143000" y="1447800"/>
            <a:ext cx="6105525" cy="4819650"/>
          </a:xfrm>
          <a:prstGeom prst="rect">
            <a:avLst/>
          </a:prstGeom>
          <a:noFill/>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In December 2002, Mike </a:t>
            </a:r>
            <a:r>
              <a:rPr lang="en-US" dirty="0" err="1" smtClean="0"/>
              <a:t>Holfeld</a:t>
            </a:r>
            <a:r>
              <a:rPr lang="en-US" dirty="0" smtClean="0"/>
              <a:t>, an investigative reporter with  WKMG  in Orlando,  attempted to have several of the Lindbergh ransom envelopes tested for traces of saliva DNA.   These envelopes, from the 1930s Lindbergh kidnapping investigation, are perfect saliva samples because each one of them had been opened with a knife along the edges.  The glued flaps are still, after 72 years, neatly affixed to their surfaces. </a:t>
            </a:r>
          </a:p>
          <a:p>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9090" name="Picture 2" descr="http://jimfisher.edinboro.edu/lindbergh/photos/anna2.jpg"/>
          <p:cNvPicPr>
            <a:picLocks noChangeAspect="1" noChangeArrowheads="1"/>
          </p:cNvPicPr>
          <p:nvPr/>
        </p:nvPicPr>
        <p:blipFill>
          <a:blip r:embed="rId2"/>
          <a:srcRect/>
          <a:stretch>
            <a:fillRect/>
          </a:stretch>
        </p:blipFill>
        <p:spPr bwMode="auto">
          <a:xfrm>
            <a:off x="533400" y="380999"/>
            <a:ext cx="6781800" cy="6028267"/>
          </a:xfrm>
          <a:prstGeom prst="rect">
            <a:avLst/>
          </a:prstGeom>
          <a:noFill/>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Autofit/>
          </a:bodyPr>
          <a:lstStyle/>
          <a:p>
            <a:r>
              <a:rPr lang="en-US" sz="1800" dirty="0" smtClean="0"/>
              <a:t>Richard Sloan's  Annual 2009  Bronx  Tour </a:t>
            </a:r>
            <a:br>
              <a:rPr lang="en-US" sz="1800" dirty="0" smtClean="0"/>
            </a:br>
            <a:r>
              <a:rPr lang="en-US" sz="1800" dirty="0" smtClean="0"/>
              <a:t> SAT. MAY 16,  2009  </a:t>
            </a:r>
            <a:br>
              <a:rPr lang="en-US" sz="1800" dirty="0" smtClean="0"/>
            </a:br>
            <a:r>
              <a:rPr lang="en-US" sz="1800" dirty="0" smtClean="0"/>
              <a:t> 10:15 AM - 4:45 PM</a:t>
            </a:r>
            <a:br>
              <a:rPr lang="en-US" sz="1800" dirty="0" smtClean="0"/>
            </a:br>
            <a:r>
              <a:rPr lang="en-US" sz="1800" dirty="0" smtClean="0"/>
              <a:t> rain or shine </a:t>
            </a:r>
            <a:br>
              <a:rPr lang="en-US" sz="1800" dirty="0" smtClean="0"/>
            </a:br>
            <a:endParaRPr lang="en-US" sz="1800" dirty="0"/>
          </a:p>
        </p:txBody>
      </p:sp>
      <p:sp>
        <p:nvSpPr>
          <p:cNvPr id="3" name="Content Placeholder 2"/>
          <p:cNvSpPr>
            <a:spLocks noGrp="1"/>
          </p:cNvSpPr>
          <p:nvPr>
            <p:ph idx="1"/>
          </p:nvPr>
        </p:nvSpPr>
        <p:spPr>
          <a:xfrm>
            <a:off x="457200" y="2590800"/>
            <a:ext cx="8229600" cy="3718560"/>
          </a:xfrm>
        </p:spPr>
        <p:txBody>
          <a:bodyPr>
            <a:normAutofit/>
          </a:bodyPr>
          <a:lstStyle/>
          <a:p>
            <a:r>
              <a:rPr lang="en-US" sz="2000" b="1" dirty="0" smtClean="0"/>
              <a:t>NEXT ANNUAL BRONX LINDBERGH KIDNAPPING</a:t>
            </a:r>
          </a:p>
          <a:p>
            <a:r>
              <a:rPr lang="en-US" sz="2000" b="1" dirty="0" smtClean="0"/>
              <a:t>BUS TOUR FOR MAY 16 </a:t>
            </a:r>
            <a:r>
              <a:rPr lang="en-US" sz="2000" b="1" dirty="0" err="1" smtClean="0"/>
              <a:t>th</a:t>
            </a:r>
            <a:r>
              <a:rPr lang="en-US" sz="2000" b="1" dirty="0" smtClean="0"/>
              <a:t> HAS EXCLUSIVE VIDEO</a:t>
            </a:r>
          </a:p>
          <a:p>
            <a:r>
              <a:rPr lang="en-US" sz="2000" b="1" dirty="0" smtClean="0"/>
              <a:t>Saturday, May 16th, is the date that a luxury tour bus will once again serve as the time capsule that transports twenty-three passengers back in time to a most controversial chapter in American history -- the search for the Lindbergh baby and his kidnapper.</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6258" name="Picture 2" descr="http://jimfisher.edinboro.edu/lindbergh/photos/window.jpg"/>
          <p:cNvPicPr>
            <a:picLocks noChangeAspect="1" noChangeArrowheads="1"/>
          </p:cNvPicPr>
          <p:nvPr/>
        </p:nvPicPr>
        <p:blipFill>
          <a:blip r:embed="rId2"/>
          <a:srcRect/>
          <a:stretch>
            <a:fillRect/>
          </a:stretch>
        </p:blipFill>
        <p:spPr bwMode="auto">
          <a:xfrm>
            <a:off x="381001" y="404327"/>
            <a:ext cx="8219916" cy="607267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7762" name="Picture 2" descr="http://www.lindberghkidnappinghoax.com/crib.jpg"/>
          <p:cNvPicPr>
            <a:picLocks noChangeAspect="1" noChangeArrowheads="1"/>
          </p:cNvPicPr>
          <p:nvPr/>
        </p:nvPicPr>
        <p:blipFill>
          <a:blip r:embed="rId2"/>
          <a:srcRect/>
          <a:stretch>
            <a:fillRect/>
          </a:stretch>
        </p:blipFill>
        <p:spPr bwMode="auto">
          <a:xfrm>
            <a:off x="457200" y="495300"/>
            <a:ext cx="7772400" cy="58293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9:00 heard noise like crate falling in kitchen – regretted never following-up</a:t>
            </a:r>
            <a:endParaRPr lang="en-US" sz="2000" dirty="0"/>
          </a:p>
        </p:txBody>
      </p:sp>
      <p:sp>
        <p:nvSpPr>
          <p:cNvPr id="3" name="Content Placeholder 2"/>
          <p:cNvSpPr>
            <a:spLocks noGrp="1"/>
          </p:cNvSpPr>
          <p:nvPr>
            <p:ph idx="1"/>
          </p:nvPr>
        </p:nvSpPr>
        <p:spPr/>
        <p:txBody>
          <a:bodyPr/>
          <a:lstStyle/>
          <a:p>
            <a:endParaRPr lang="en-US"/>
          </a:p>
        </p:txBody>
      </p:sp>
      <p:pic>
        <p:nvPicPr>
          <p:cNvPr id="58370" name="Picture 2" descr="http://www.nj.gov/state/darm/links/images/slcsp001/SLCSP001_07.jpg"/>
          <p:cNvPicPr>
            <a:picLocks noChangeAspect="1" noChangeArrowheads="1"/>
          </p:cNvPicPr>
          <p:nvPr/>
        </p:nvPicPr>
        <p:blipFill>
          <a:blip r:embed="rId2"/>
          <a:srcRect/>
          <a:stretch>
            <a:fillRect/>
          </a:stretch>
        </p:blipFill>
        <p:spPr bwMode="auto">
          <a:xfrm>
            <a:off x="1524000" y="1524000"/>
            <a:ext cx="5867400" cy="496284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5778" name="Picture 2" descr="http://www.lindberghkidnappinghoax.com/hopewell%20house.jpg"/>
          <p:cNvPicPr>
            <a:picLocks noChangeAspect="1" noChangeArrowheads="1"/>
          </p:cNvPicPr>
          <p:nvPr/>
        </p:nvPicPr>
        <p:blipFill>
          <a:blip r:embed="rId2"/>
          <a:srcRect/>
          <a:stretch>
            <a:fillRect/>
          </a:stretch>
        </p:blipFill>
        <p:spPr bwMode="auto">
          <a:xfrm>
            <a:off x="152400" y="1295400"/>
            <a:ext cx="8583274" cy="478155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9394" name="Picture 2" descr="http://www.lindberghkidnappinghoax.com/ladderpieces.jpg"/>
          <p:cNvPicPr>
            <a:picLocks noChangeAspect="1" noChangeArrowheads="1"/>
          </p:cNvPicPr>
          <p:nvPr/>
        </p:nvPicPr>
        <p:blipFill>
          <a:blip r:embed="rId2"/>
          <a:srcRect/>
          <a:stretch>
            <a:fillRect/>
          </a:stretch>
        </p:blipFill>
        <p:spPr bwMode="auto">
          <a:xfrm>
            <a:off x="380999" y="304800"/>
            <a:ext cx="7802827" cy="5867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0418" name="Picture 2" descr="http://www.lindberghkidnappinghoax.com/ladderclimbing.jpg"/>
          <p:cNvPicPr>
            <a:picLocks noChangeAspect="1" noChangeArrowheads="1"/>
          </p:cNvPicPr>
          <p:nvPr/>
        </p:nvPicPr>
        <p:blipFill>
          <a:blip r:embed="rId2"/>
          <a:srcRect/>
          <a:stretch>
            <a:fillRect/>
          </a:stretch>
        </p:blipFill>
        <p:spPr bwMode="auto">
          <a:xfrm>
            <a:off x="1752600" y="228600"/>
            <a:ext cx="4038600" cy="634637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42" name="Picture 2" descr="http://www.lindberghkidnappinghoax.com/ladderflat.jpg"/>
          <p:cNvPicPr>
            <a:picLocks noChangeAspect="1" noChangeArrowheads="1"/>
          </p:cNvPicPr>
          <p:nvPr/>
        </p:nvPicPr>
        <p:blipFill>
          <a:blip r:embed="rId2"/>
          <a:srcRect/>
          <a:stretch>
            <a:fillRect/>
          </a:stretch>
        </p:blipFill>
        <p:spPr bwMode="auto">
          <a:xfrm>
            <a:off x="2133599" y="152400"/>
            <a:ext cx="4648201" cy="660533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2466" name="Picture 2" descr="http://www.lindberghkidnappinghoax.com/nurserynote.jpg"/>
          <p:cNvPicPr>
            <a:picLocks noChangeAspect="1" noChangeArrowheads="1"/>
          </p:cNvPicPr>
          <p:nvPr/>
        </p:nvPicPr>
        <p:blipFill>
          <a:blip r:embed="rId2"/>
          <a:srcRect/>
          <a:stretch>
            <a:fillRect/>
          </a:stretch>
        </p:blipFill>
        <p:spPr bwMode="auto">
          <a:xfrm>
            <a:off x="1524000" y="152400"/>
            <a:ext cx="5257800" cy="648905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1</a:t>
            </a:r>
            <a:r>
              <a:rPr lang="en-US" baseline="30000" dirty="0" smtClean="0"/>
              <a:t>st</a:t>
            </a:r>
            <a:r>
              <a:rPr lang="en-US" dirty="0" smtClean="0"/>
              <a:t> birthday</a:t>
            </a:r>
            <a:endParaRPr lang="en-US" dirty="0"/>
          </a:p>
        </p:txBody>
      </p:sp>
      <p:sp>
        <p:nvSpPr>
          <p:cNvPr id="24579" name="Rectangle 3"/>
          <p:cNvSpPr>
            <a:spLocks noGrp="1" noChangeArrowheads="1"/>
          </p:cNvSpPr>
          <p:nvPr>
            <p:ph idx="1"/>
          </p:nvPr>
        </p:nvSpPr>
        <p:spPr/>
        <p:txBody>
          <a:bodyPr/>
          <a:lstStyle/>
          <a:p>
            <a:endParaRPr lang="en-US"/>
          </a:p>
        </p:txBody>
      </p:sp>
      <p:pic>
        <p:nvPicPr>
          <p:cNvPr id="24581" name="Picture 5" descr="http://www.charleslindbergh.com/kidnap/images/baby.jpg"/>
          <p:cNvPicPr>
            <a:picLocks noChangeAspect="1" noChangeArrowheads="1"/>
          </p:cNvPicPr>
          <p:nvPr/>
        </p:nvPicPr>
        <p:blipFill>
          <a:blip r:embed="rId2"/>
          <a:srcRect/>
          <a:stretch>
            <a:fillRect/>
          </a:stretch>
        </p:blipFill>
        <p:spPr bwMode="auto">
          <a:xfrm>
            <a:off x="2209800" y="1371600"/>
            <a:ext cx="4851490" cy="48006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3048000" cy="4709160"/>
          </a:xfrm>
        </p:spPr>
        <p:txBody>
          <a:bodyPr/>
          <a:lstStyle/>
          <a:p>
            <a:r>
              <a:rPr lang="en-US" dirty="0" smtClean="0"/>
              <a:t>What is spelled wrong?</a:t>
            </a:r>
            <a:endParaRPr lang="en-US" dirty="0"/>
          </a:p>
        </p:txBody>
      </p:sp>
      <p:pic>
        <p:nvPicPr>
          <p:cNvPr id="4" name="Picture 5" descr="http://www.thegeminiweb.com/babyboomer/wp-content/uploads/2007/07/Lindbergh_baby_poster.gif"/>
          <p:cNvPicPr>
            <a:picLocks noChangeAspect="1" noChangeArrowheads="1"/>
          </p:cNvPicPr>
          <p:nvPr/>
        </p:nvPicPr>
        <p:blipFill>
          <a:blip r:embed="rId2"/>
          <a:srcRect/>
          <a:stretch>
            <a:fillRect/>
          </a:stretch>
        </p:blipFill>
        <p:spPr bwMode="auto">
          <a:xfrm>
            <a:off x="3581400" y="228600"/>
            <a:ext cx="3825737" cy="639941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800" dirty="0" smtClean="0"/>
              <a:t>Lindbergh Kidnapping- Now a federal offense to kidnap</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4648200" cy="4709160"/>
          </a:xfrm>
        </p:spPr>
        <p:txBody>
          <a:bodyPr/>
          <a:lstStyle/>
          <a:p>
            <a:r>
              <a:rPr lang="en-US" dirty="0" smtClean="0"/>
              <a:t>Schwarzkopf</a:t>
            </a:r>
            <a:endParaRPr lang="en-US" dirty="0"/>
          </a:p>
        </p:txBody>
      </p:sp>
      <p:pic>
        <p:nvPicPr>
          <p:cNvPr id="70658" name="Picture 2" descr="http://www.lindberghkidnappinghoax.com/hnorman.jpg"/>
          <p:cNvPicPr>
            <a:picLocks noChangeAspect="1" noChangeArrowheads="1"/>
          </p:cNvPicPr>
          <p:nvPr/>
        </p:nvPicPr>
        <p:blipFill>
          <a:blip r:embed="rId2"/>
          <a:srcRect/>
          <a:stretch>
            <a:fillRect/>
          </a:stretch>
        </p:blipFill>
        <p:spPr bwMode="auto">
          <a:xfrm>
            <a:off x="3733800" y="381000"/>
            <a:ext cx="4648200" cy="618917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Condon</a:t>
            </a:r>
          </a:p>
          <a:p>
            <a:r>
              <a:rPr lang="en-US" dirty="0" smtClean="0"/>
              <a:t>Wacko??</a:t>
            </a:r>
            <a:endParaRPr lang="en-US" dirty="0"/>
          </a:p>
        </p:txBody>
      </p:sp>
      <p:pic>
        <p:nvPicPr>
          <p:cNvPr id="65538" name="Picture 2" descr="http://www.lindberghkidnappinghoax.com/jafsie%20condon.jpg"/>
          <p:cNvPicPr>
            <a:picLocks noChangeAspect="1" noChangeArrowheads="1"/>
          </p:cNvPicPr>
          <p:nvPr/>
        </p:nvPicPr>
        <p:blipFill>
          <a:blip r:embed="rId2"/>
          <a:srcRect/>
          <a:stretch>
            <a:fillRect/>
          </a:stretch>
        </p:blipFill>
        <p:spPr bwMode="auto">
          <a:xfrm>
            <a:off x="3505200" y="304800"/>
            <a:ext cx="5105400" cy="632950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noAutofit/>
          </a:bodyPr>
          <a:lstStyle/>
          <a:p>
            <a:r>
              <a:rPr lang="en-US" sz="1400" dirty="0" smtClean="0">
                <a:solidFill>
                  <a:schemeClr val="tx1"/>
                </a:solidFill>
                <a:effectLst/>
                <a:latin typeface="+mn-lt"/>
              </a:rPr>
              <a:t>The man expressed to Condon the fear that he "might even burn."  Alarmed, Condon asked him what he meant.  "What if the baby is dead?" he asked.  "Would I burn if the baby is dead?"  Condon, blood rushing to his face, demanded to know why he was asked to deliver a ransom if the baby was dead.  "The baby is not dead," the man said.  "Tell the Colonel not to worry.  The baby is all right."</a:t>
            </a:r>
            <a:endParaRPr lang="en-US" sz="1400" dirty="0">
              <a:solidFill>
                <a:schemeClr val="tx1"/>
              </a:solidFill>
              <a:effectLst/>
              <a:latin typeface="+mn-lt"/>
            </a:endParaRPr>
          </a:p>
        </p:txBody>
      </p:sp>
      <p:sp>
        <p:nvSpPr>
          <p:cNvPr id="3" name="Content Placeholder 2"/>
          <p:cNvSpPr>
            <a:spLocks noGrp="1"/>
          </p:cNvSpPr>
          <p:nvPr>
            <p:ph idx="1"/>
          </p:nvPr>
        </p:nvSpPr>
        <p:spPr/>
        <p:txBody>
          <a:bodyPr/>
          <a:lstStyle/>
          <a:p>
            <a:endParaRPr lang="en-US"/>
          </a:p>
        </p:txBody>
      </p:sp>
      <p:pic>
        <p:nvPicPr>
          <p:cNvPr id="81922" name="Picture 2" descr="http://www.lindberghkidnappinghoax.com/woodlawn.jpg"/>
          <p:cNvPicPr>
            <a:picLocks noChangeAspect="1" noChangeArrowheads="1"/>
          </p:cNvPicPr>
          <p:nvPr/>
        </p:nvPicPr>
        <p:blipFill>
          <a:blip r:embed="rId2"/>
          <a:srcRect/>
          <a:stretch>
            <a:fillRect/>
          </a:stretch>
        </p:blipFill>
        <p:spPr bwMode="auto">
          <a:xfrm>
            <a:off x="609600" y="1600200"/>
            <a:ext cx="7162800" cy="450716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6000" dirty="0" smtClean="0"/>
              <a:t>Coat lapels pulled over lower portion of face</a:t>
            </a:r>
            <a:endParaRPr lang="en-US" sz="6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3276600" cy="4709160"/>
          </a:xfrm>
        </p:spPr>
        <p:txBody>
          <a:bodyPr/>
          <a:lstStyle/>
          <a:p>
            <a:r>
              <a:rPr lang="en-US" dirty="0" smtClean="0"/>
              <a:t>Sleeping suit mailed to prove had the baby</a:t>
            </a:r>
            <a:endParaRPr lang="en-US" dirty="0"/>
          </a:p>
        </p:txBody>
      </p:sp>
      <p:pic>
        <p:nvPicPr>
          <p:cNvPr id="80898" name="Picture 2" descr="http://www.lindberghkidnappinghoax.com/sleeping%20suit.jpg"/>
          <p:cNvPicPr>
            <a:picLocks noChangeAspect="1" noChangeArrowheads="1"/>
          </p:cNvPicPr>
          <p:nvPr/>
        </p:nvPicPr>
        <p:blipFill>
          <a:blip r:embed="rId2"/>
          <a:srcRect/>
          <a:stretch>
            <a:fillRect/>
          </a:stretch>
        </p:blipFill>
        <p:spPr bwMode="auto">
          <a:xfrm>
            <a:off x="3810000" y="533400"/>
            <a:ext cx="4514850" cy="60198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9154" name="Picture 2" descr="http://www.authentichistory.com/1930s/history/images/lindbergh_trial_evidence_01.jpg"/>
          <p:cNvPicPr>
            <a:picLocks noChangeAspect="1" noChangeArrowheads="1"/>
          </p:cNvPicPr>
          <p:nvPr/>
        </p:nvPicPr>
        <p:blipFill>
          <a:blip r:embed="rId2"/>
          <a:srcRect/>
          <a:stretch>
            <a:fillRect/>
          </a:stretch>
        </p:blipFill>
        <p:spPr bwMode="auto">
          <a:xfrm>
            <a:off x="533400" y="533400"/>
            <a:ext cx="7285822" cy="47244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Kidnapper paid taxi driver</a:t>
            </a:r>
            <a:br>
              <a:rPr lang="en-US" dirty="0" smtClean="0"/>
            </a:br>
            <a:r>
              <a:rPr lang="en-US" dirty="0" smtClean="0"/>
              <a:t>to deliver letter to Condon</a:t>
            </a:r>
            <a:endParaRPr lang="en-US" dirty="0"/>
          </a:p>
        </p:txBody>
      </p:sp>
      <p:sp>
        <p:nvSpPr>
          <p:cNvPr id="3" name="Content Placeholder 2"/>
          <p:cNvSpPr>
            <a:spLocks noGrp="1"/>
          </p:cNvSpPr>
          <p:nvPr>
            <p:ph idx="1"/>
          </p:nvPr>
        </p:nvSpPr>
        <p:spPr/>
        <p:txBody>
          <a:bodyPr/>
          <a:lstStyle/>
          <a:p>
            <a:r>
              <a:rPr lang="en-US" dirty="0" smtClean="0"/>
              <a:t>Taxi driver later picked him out of a lineup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not hide face</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St. Raymond's, the Bronx </a:t>
            </a:r>
          </a:p>
          <a:p>
            <a:r>
              <a:rPr lang="en-US" dirty="0" smtClean="0"/>
              <a:t>The second meeting with "John" occurred at St. Raymond's Cemetery in the Bronx. This time Dr. Condon was driven to the cemetery by Charles Lindbergh. Dr. Condon told Lindbergh to stay in the car (it was parked half a block away) with the ransom money. This would be Condon's 2nd meeting with "John".  </a:t>
            </a:r>
          </a:p>
          <a:p>
            <a:r>
              <a:rPr lang="en-US" dirty="0" smtClean="0"/>
              <a:t>(The </a:t>
            </a:r>
            <a:r>
              <a:rPr lang="en-US" dirty="0" err="1" smtClean="0"/>
              <a:t>Lindberghs</a:t>
            </a:r>
            <a:r>
              <a:rPr lang="en-US" dirty="0" smtClean="0"/>
              <a:t> would eventually name their second child Jon.   It is difficult to understand.  Anne gave birth only 5 months  after Cemetery "John's" involvement in the extortion plot.)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8130" name="Picture 2" descr="http://www.authentichistory.com/1930s/history/images/lindbergh_baby_photo_1932.jpg"/>
          <p:cNvPicPr>
            <a:picLocks noChangeAspect="1" noChangeArrowheads="1"/>
          </p:cNvPicPr>
          <p:nvPr/>
        </p:nvPicPr>
        <p:blipFill>
          <a:blip r:embed="rId2"/>
          <a:srcRect/>
          <a:stretch>
            <a:fillRect/>
          </a:stretch>
        </p:blipFill>
        <p:spPr bwMode="auto">
          <a:xfrm>
            <a:off x="304800" y="228600"/>
            <a:ext cx="8298657" cy="6477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Payoff</a:t>
            </a:r>
            <a:endParaRPr lang="en-US" dirty="0"/>
          </a:p>
        </p:txBody>
      </p:sp>
      <p:sp>
        <p:nvSpPr>
          <p:cNvPr id="3" name="Content Placeholder 2"/>
          <p:cNvSpPr>
            <a:spLocks noGrp="1"/>
          </p:cNvSpPr>
          <p:nvPr>
            <p:ph idx="1"/>
          </p:nvPr>
        </p:nvSpPr>
        <p:spPr/>
        <p:txBody>
          <a:bodyPr/>
          <a:lstStyle/>
          <a:p>
            <a:r>
              <a:rPr lang="en-US" dirty="0" smtClean="0"/>
              <a:t>The $20,000  envelope had large $50 bills which would be easy to trace</a:t>
            </a:r>
          </a:p>
          <a:p>
            <a:r>
              <a:rPr lang="en-US" dirty="0" smtClean="0"/>
              <a:t>Condon did not know!!!!!!!!!!!!!!!!!!</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47800"/>
            <a:ext cx="8229600" cy="4709160"/>
          </a:xfrm>
        </p:spPr>
        <p:txBody>
          <a:bodyPr/>
          <a:lstStyle/>
          <a:p>
            <a:r>
              <a:rPr lang="en-US" b="1" i="1" dirty="0" smtClean="0"/>
              <a:t>“it </a:t>
            </a:r>
            <a:r>
              <a:rPr lang="en-US" b="1" i="1" dirty="0" smtClean="0"/>
              <a:t>is a small </a:t>
            </a:r>
            <a:r>
              <a:rPr lang="en-US" b="1" i="1" dirty="0" err="1" smtClean="0"/>
              <a:t>Boad</a:t>
            </a:r>
            <a:r>
              <a:rPr lang="en-US" b="1" i="1" dirty="0" smtClean="0"/>
              <a:t> 28 feet long, two person are on the </a:t>
            </a:r>
            <a:r>
              <a:rPr lang="en-US" b="1" i="1" dirty="0" err="1" smtClean="0"/>
              <a:t>Boad</a:t>
            </a:r>
            <a:r>
              <a:rPr lang="en-US" b="1" i="1" dirty="0" smtClean="0"/>
              <a:t>. the are </a:t>
            </a:r>
            <a:r>
              <a:rPr lang="en-US" b="1" i="1" dirty="0" err="1" smtClean="0"/>
              <a:t>innosent</a:t>
            </a:r>
            <a:r>
              <a:rPr lang="en-US" b="1" i="1" dirty="0" smtClean="0"/>
              <a:t>. you will find the </a:t>
            </a:r>
            <a:r>
              <a:rPr lang="en-US" b="1" i="1" dirty="0" err="1" smtClean="0"/>
              <a:t>Boad</a:t>
            </a:r>
            <a:r>
              <a:rPr lang="en-US" b="1" i="1" dirty="0" smtClean="0"/>
              <a:t> between </a:t>
            </a:r>
            <a:r>
              <a:rPr lang="en-US" b="1" i="1" dirty="0" err="1" smtClean="0"/>
              <a:t>Horseneck</a:t>
            </a:r>
            <a:r>
              <a:rPr lang="en-US" b="1" i="1" dirty="0" smtClean="0"/>
              <a:t> Beach and Gay Head near Elizabeth </a:t>
            </a:r>
            <a:r>
              <a:rPr lang="en-US" b="1" i="1" dirty="0" smtClean="0"/>
              <a:t>Island”</a:t>
            </a:r>
            <a:endParaRPr lang="en-US" dirty="0"/>
          </a:p>
        </p:txBody>
      </p:sp>
      <p:pic>
        <p:nvPicPr>
          <p:cNvPr id="82946" name="Picture 2" descr="http://www.lindberghkidnappinghoax.com/bdnelly.jpg"/>
          <p:cNvPicPr>
            <a:picLocks noChangeAspect="1" noChangeArrowheads="1"/>
          </p:cNvPicPr>
          <p:nvPr/>
        </p:nvPicPr>
        <p:blipFill>
          <a:blip r:embed="rId2"/>
          <a:srcRect/>
          <a:stretch>
            <a:fillRect/>
          </a:stretch>
        </p:blipFill>
        <p:spPr bwMode="auto">
          <a:xfrm>
            <a:off x="1752600" y="3276600"/>
            <a:ext cx="5114925" cy="314325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“We’ve been double crossed”</a:t>
            </a:r>
            <a:endParaRPr lang="en-US" dirty="0"/>
          </a:p>
        </p:txBody>
      </p:sp>
      <p:sp>
        <p:nvSpPr>
          <p:cNvPr id="3" name="Content Placeholder 2"/>
          <p:cNvSpPr>
            <a:spLocks noGrp="1"/>
          </p:cNvSpPr>
          <p:nvPr>
            <p:ph idx="1"/>
          </p:nvPr>
        </p:nvSpPr>
        <p:spPr/>
        <p:txBody>
          <a:bodyPr>
            <a:normAutofit/>
          </a:bodyPr>
          <a:lstStyle/>
          <a:p>
            <a:r>
              <a:rPr lang="en-US" sz="4400" dirty="0" smtClean="0"/>
              <a:t>Search for boat: Nothing!!</a:t>
            </a:r>
            <a:endParaRPr lang="en-US" sz="4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Huge Break in Case</a:t>
            </a:r>
            <a:endParaRPr lang="en-US" dirty="0"/>
          </a:p>
        </p:txBody>
      </p:sp>
      <p:sp>
        <p:nvSpPr>
          <p:cNvPr id="3" name="Content Placeholder 2"/>
          <p:cNvSpPr>
            <a:spLocks noGrp="1"/>
          </p:cNvSpPr>
          <p:nvPr>
            <p:ph idx="1"/>
          </p:nvPr>
        </p:nvSpPr>
        <p:spPr>
          <a:xfrm>
            <a:off x="228600" y="1447800"/>
            <a:ext cx="1981200" cy="4709160"/>
          </a:xfrm>
        </p:spPr>
        <p:txBody>
          <a:bodyPr/>
          <a:lstStyle/>
          <a:p>
            <a:pPr>
              <a:buNone/>
            </a:pPr>
            <a:r>
              <a:rPr lang="en-US" dirty="0" smtClean="0"/>
              <a:t>Hot </a:t>
            </a:r>
          </a:p>
          <a:p>
            <a:pPr>
              <a:buNone/>
            </a:pPr>
            <a:r>
              <a:rPr lang="en-US" dirty="0" smtClean="0"/>
              <a:t>Dogs</a:t>
            </a:r>
          </a:p>
          <a:p>
            <a:pPr>
              <a:buNone/>
            </a:pPr>
            <a:r>
              <a:rPr lang="en-US" dirty="0" smtClean="0"/>
              <a:t>Peanuts</a:t>
            </a:r>
          </a:p>
          <a:p>
            <a:pPr>
              <a:buNone/>
            </a:pPr>
            <a:r>
              <a:rPr lang="en-US" dirty="0" smtClean="0"/>
              <a:t>Popcorn</a:t>
            </a:r>
          </a:p>
          <a:p>
            <a:pPr>
              <a:buNone/>
            </a:pPr>
            <a:r>
              <a:rPr lang="en-US" dirty="0" smtClean="0"/>
              <a:t>Postcards</a:t>
            </a:r>
            <a:endParaRPr lang="en-US" dirty="0"/>
          </a:p>
        </p:txBody>
      </p:sp>
      <p:pic>
        <p:nvPicPr>
          <p:cNvPr id="69634" name="Picture 2" descr="http://www.lindberghkidnappinghoax.com/mt%20rose.jpg"/>
          <p:cNvPicPr>
            <a:picLocks noChangeAspect="1" noChangeArrowheads="1"/>
          </p:cNvPicPr>
          <p:nvPr/>
        </p:nvPicPr>
        <p:blipFill>
          <a:blip r:embed="rId2"/>
          <a:srcRect/>
          <a:stretch>
            <a:fillRect/>
          </a:stretch>
        </p:blipFill>
        <p:spPr bwMode="auto">
          <a:xfrm>
            <a:off x="2133600" y="1143000"/>
            <a:ext cx="6781800" cy="527685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Face down so preserved</a:t>
            </a:r>
            <a:endParaRPr lang="en-US" dirty="0"/>
          </a:p>
        </p:txBody>
      </p:sp>
      <p:sp>
        <p:nvSpPr>
          <p:cNvPr id="3" name="Content Placeholder 2"/>
          <p:cNvSpPr>
            <a:spLocks noGrp="1"/>
          </p:cNvSpPr>
          <p:nvPr>
            <p:ph idx="1"/>
          </p:nvPr>
        </p:nvSpPr>
        <p:spPr/>
        <p:txBody>
          <a:bodyPr/>
          <a:lstStyle/>
          <a:p>
            <a:endParaRPr lang="en-US"/>
          </a:p>
        </p:txBody>
      </p:sp>
      <p:pic>
        <p:nvPicPr>
          <p:cNvPr id="106498" name="Picture 2" descr="http://jimfisher.edinboro.edu/lindbergh/photos/body3.jpg"/>
          <p:cNvPicPr>
            <a:picLocks noChangeAspect="1" noChangeArrowheads="1"/>
          </p:cNvPicPr>
          <p:nvPr/>
        </p:nvPicPr>
        <p:blipFill>
          <a:blip r:embed="rId2"/>
          <a:srcRect/>
          <a:stretch>
            <a:fillRect/>
          </a:stretch>
        </p:blipFill>
        <p:spPr bwMode="auto">
          <a:xfrm>
            <a:off x="914400" y="914400"/>
            <a:ext cx="7491854" cy="5756727"/>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1828800" cy="4709160"/>
          </a:xfrm>
        </p:spPr>
        <p:txBody>
          <a:bodyPr/>
          <a:lstStyle/>
          <a:p>
            <a:r>
              <a:rPr lang="en-US" dirty="0" smtClean="0"/>
              <a:t>“By the teeth and toes, I will know”</a:t>
            </a:r>
            <a:endParaRPr lang="en-US" dirty="0"/>
          </a:p>
        </p:txBody>
      </p:sp>
      <p:pic>
        <p:nvPicPr>
          <p:cNvPr id="74754" name="Picture 2" descr="http://www.lindberghkidnappinghoax.com/baby1.jpg"/>
          <p:cNvPicPr>
            <a:picLocks noChangeAspect="1" noChangeArrowheads="1"/>
          </p:cNvPicPr>
          <p:nvPr/>
        </p:nvPicPr>
        <p:blipFill>
          <a:blip r:embed="rId2"/>
          <a:srcRect/>
          <a:stretch>
            <a:fillRect/>
          </a:stretch>
        </p:blipFill>
        <p:spPr bwMode="auto">
          <a:xfrm>
            <a:off x="2209800" y="838200"/>
            <a:ext cx="6198086" cy="51816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5474" name="Picture 2" descr="http://jimfisher.edinboro.edu/lindbergh/photos/body.jpg"/>
          <p:cNvPicPr>
            <a:picLocks noChangeAspect="1" noChangeArrowheads="1"/>
          </p:cNvPicPr>
          <p:nvPr/>
        </p:nvPicPr>
        <p:blipFill>
          <a:blip r:embed="rId2"/>
          <a:srcRect/>
          <a:stretch>
            <a:fillRect/>
          </a:stretch>
        </p:blipFill>
        <p:spPr bwMode="auto">
          <a:xfrm>
            <a:off x="228600" y="476308"/>
            <a:ext cx="8610600" cy="581019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 HANDS???????</a:t>
            </a:r>
            <a:br>
              <a:rPr lang="en-US" dirty="0" smtClean="0"/>
            </a:br>
            <a:r>
              <a:rPr lang="en-US" dirty="0" smtClean="0"/>
              <a:t>Lindbergh????</a:t>
            </a:r>
            <a:endParaRPr lang="en-US" dirty="0"/>
          </a:p>
        </p:txBody>
      </p:sp>
      <p:sp>
        <p:nvSpPr>
          <p:cNvPr id="3" name="Content Placeholder 2"/>
          <p:cNvSpPr>
            <a:spLocks noGrp="1"/>
          </p:cNvSpPr>
          <p:nvPr>
            <p:ph idx="1"/>
          </p:nvPr>
        </p:nvSpPr>
        <p:spPr/>
        <p:txBody>
          <a:bodyPr/>
          <a:lstStyle/>
          <a:p>
            <a:endParaRPr lang="en-US"/>
          </a:p>
        </p:txBody>
      </p:sp>
      <p:pic>
        <p:nvPicPr>
          <p:cNvPr id="50178" name="Picture 2" descr="http://www.authentichistory.com/1930s/history/images/19320513_Lindbergh_Baby_Dead.jpg"/>
          <p:cNvPicPr>
            <a:picLocks noChangeAspect="1" noChangeArrowheads="1"/>
          </p:cNvPicPr>
          <p:nvPr/>
        </p:nvPicPr>
        <p:blipFill>
          <a:blip r:embed="rId2"/>
          <a:srcRect/>
          <a:stretch>
            <a:fillRect/>
          </a:stretch>
        </p:blipFill>
        <p:spPr bwMode="auto">
          <a:xfrm>
            <a:off x="1447800" y="1524000"/>
            <a:ext cx="6191250" cy="418147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smtClean="0"/>
              <a:t>In all probability, the child was choked, strangled, or smothered to death in his crib. Look at it from the kidnapper's point of view: the Lindbergh's were home, and also in the house were their three servants, including the child’s nursemaid. If the child had awakened and cried out, the kidnapper would have been trapped in the room. A quick escape down the rickety ladder was not possible. From the kidnapper's point of view, not killing the child would have been too risky. Some have suggested that the child had been chloroformed, but this is unlikely because the odor would have lingered, and there was no evidence of it.</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Baby cremated: worried about grave robbers!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4514" name="Picture 2" descr="http://www.lindberghkidnappinghoax.com/charlie.jpg"/>
          <p:cNvPicPr>
            <a:picLocks noChangeAspect="1" noChangeArrowheads="1"/>
          </p:cNvPicPr>
          <p:nvPr/>
        </p:nvPicPr>
        <p:blipFill>
          <a:blip r:embed="rId2"/>
          <a:srcRect/>
          <a:stretch>
            <a:fillRect/>
          </a:stretch>
        </p:blipFill>
        <p:spPr bwMode="auto">
          <a:xfrm>
            <a:off x="1371600" y="400972"/>
            <a:ext cx="5562600" cy="6457028"/>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2706" name="Picture 2" descr="http://www.lindberghkidnappinghoax.com/burlapbag1.jpg"/>
          <p:cNvPicPr>
            <a:picLocks noChangeAspect="1" noChangeArrowheads="1"/>
          </p:cNvPicPr>
          <p:nvPr/>
        </p:nvPicPr>
        <p:blipFill>
          <a:blip r:embed="rId2"/>
          <a:srcRect/>
          <a:stretch>
            <a:fillRect/>
          </a:stretch>
        </p:blipFill>
        <p:spPr bwMode="auto">
          <a:xfrm>
            <a:off x="2362200" y="762000"/>
            <a:ext cx="4355869" cy="557146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2133600" cy="4709160"/>
          </a:xfrm>
        </p:spPr>
        <p:txBody>
          <a:bodyPr/>
          <a:lstStyle/>
          <a:p>
            <a:r>
              <a:rPr lang="en-US" dirty="0" smtClean="0"/>
              <a:t>Found on the baby</a:t>
            </a:r>
            <a:endParaRPr lang="en-US" dirty="0"/>
          </a:p>
        </p:txBody>
      </p:sp>
      <p:pic>
        <p:nvPicPr>
          <p:cNvPr id="79874" name="Picture 2" descr="http://www.lindberghkidnappinghoax.com/flannelshirt.jpg"/>
          <p:cNvPicPr>
            <a:picLocks noChangeAspect="1" noChangeArrowheads="1"/>
          </p:cNvPicPr>
          <p:nvPr/>
        </p:nvPicPr>
        <p:blipFill>
          <a:blip r:embed="rId2"/>
          <a:srcRect/>
          <a:stretch>
            <a:fillRect/>
          </a:stretch>
        </p:blipFill>
        <p:spPr bwMode="auto">
          <a:xfrm>
            <a:off x="2743200" y="228600"/>
            <a:ext cx="4876800" cy="6317157"/>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3730" name="Picture 2" descr="http://www.lindberghkidnappinghoax.com/autopsy.jpg"/>
          <p:cNvPicPr>
            <a:picLocks noChangeAspect="1" noChangeArrowheads="1"/>
          </p:cNvPicPr>
          <p:nvPr/>
        </p:nvPicPr>
        <p:blipFill>
          <a:blip r:embed="rId2"/>
          <a:srcRect b="49614"/>
          <a:stretch>
            <a:fillRect/>
          </a:stretch>
        </p:blipFill>
        <p:spPr bwMode="auto">
          <a:xfrm>
            <a:off x="533400" y="304800"/>
            <a:ext cx="7823200" cy="58674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lindberghkidnappinghoax.com/autopsy.jpg"/>
          <p:cNvPicPr>
            <a:picLocks noChangeAspect="1" noChangeArrowheads="1"/>
          </p:cNvPicPr>
          <p:nvPr/>
        </p:nvPicPr>
        <p:blipFill>
          <a:blip r:embed="rId2"/>
          <a:srcRect t="49186"/>
          <a:stretch>
            <a:fillRect/>
          </a:stretch>
        </p:blipFill>
        <p:spPr bwMode="auto">
          <a:xfrm>
            <a:off x="990600" y="762000"/>
            <a:ext cx="7239000" cy="5475311"/>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5257800" cy="4709160"/>
          </a:xfrm>
        </p:spPr>
        <p:txBody>
          <a:bodyPr>
            <a:normAutofit lnSpcReduction="10000"/>
          </a:bodyPr>
          <a:lstStyle/>
          <a:p>
            <a:r>
              <a:rPr lang="en-US" dirty="0" smtClean="0"/>
              <a:t>"Cemetery John" - Sketch of the supposed kidnapper, prepared by the Department of Justice early in 1934, from composite description by Dr. Condon (</a:t>
            </a:r>
            <a:r>
              <a:rPr lang="en-US" dirty="0" err="1" smtClean="0"/>
              <a:t>Jafsie</a:t>
            </a:r>
            <a:r>
              <a:rPr lang="en-US" dirty="0" smtClean="0"/>
              <a:t>) and Joseph </a:t>
            </a:r>
            <a:r>
              <a:rPr lang="en-US" dirty="0" err="1" smtClean="0"/>
              <a:t>Perrone</a:t>
            </a:r>
            <a:r>
              <a:rPr lang="en-US" dirty="0" smtClean="0"/>
              <a:t>, the cab driver who delivered a note from the kidnapper to Condon. (</a:t>
            </a:r>
            <a:r>
              <a:rPr lang="en-US" i="1" dirty="0" smtClean="0"/>
              <a:t>International News Photo</a:t>
            </a:r>
            <a:r>
              <a:rPr lang="en-US" dirty="0" smtClean="0"/>
              <a:t>)</a:t>
            </a:r>
            <a:endParaRPr lang="en-US" dirty="0"/>
          </a:p>
        </p:txBody>
      </p:sp>
      <p:pic>
        <p:nvPicPr>
          <p:cNvPr id="104450" name="Picture 2" descr="http://jimfisher.edinboro.edu/lindbergh/photos/grave_j.jpg"/>
          <p:cNvPicPr>
            <a:picLocks noChangeAspect="1" noChangeArrowheads="1"/>
          </p:cNvPicPr>
          <p:nvPr/>
        </p:nvPicPr>
        <p:blipFill>
          <a:blip r:embed="rId2"/>
          <a:srcRect/>
          <a:stretch>
            <a:fillRect/>
          </a:stretch>
        </p:blipFill>
        <p:spPr bwMode="auto">
          <a:xfrm>
            <a:off x="5867400" y="2362200"/>
            <a:ext cx="2409825" cy="3362325"/>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4274" name="Picture 2" descr="http://www.forensicartist.com/history/lindbergh-sketch.jpg"/>
          <p:cNvPicPr>
            <a:picLocks noChangeAspect="1" noChangeArrowheads="1"/>
          </p:cNvPicPr>
          <p:nvPr/>
        </p:nvPicPr>
        <p:blipFill>
          <a:blip r:embed="rId2"/>
          <a:srcRect/>
          <a:stretch>
            <a:fillRect/>
          </a:stretch>
        </p:blipFill>
        <p:spPr bwMode="auto">
          <a:xfrm>
            <a:off x="1981200" y="304800"/>
            <a:ext cx="4495800" cy="59944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Station - 1934</a:t>
            </a:r>
            <a:endParaRPr lang="en-US" dirty="0"/>
          </a:p>
        </p:txBody>
      </p:sp>
      <p:sp>
        <p:nvSpPr>
          <p:cNvPr id="3" name="Content Placeholder 2"/>
          <p:cNvSpPr>
            <a:spLocks noGrp="1"/>
          </p:cNvSpPr>
          <p:nvPr>
            <p:ph idx="1"/>
          </p:nvPr>
        </p:nvSpPr>
        <p:spPr>
          <a:xfrm>
            <a:off x="457200" y="1600200"/>
            <a:ext cx="3048000" cy="4709160"/>
          </a:xfrm>
        </p:spPr>
        <p:txBody>
          <a:bodyPr/>
          <a:lstStyle/>
          <a:p>
            <a:r>
              <a:rPr lang="en-US" dirty="0" smtClean="0"/>
              <a:t>“I only have a 100 of them left”</a:t>
            </a:r>
          </a:p>
          <a:p>
            <a:endParaRPr lang="en-US" dirty="0"/>
          </a:p>
        </p:txBody>
      </p:sp>
      <p:pic>
        <p:nvPicPr>
          <p:cNvPr id="103426" name="Picture 2" descr="http://jimfisher.edinboro.edu/lindbergh/photos/gas_bill.jpg"/>
          <p:cNvPicPr>
            <a:picLocks noChangeAspect="1" noChangeArrowheads="1"/>
          </p:cNvPicPr>
          <p:nvPr/>
        </p:nvPicPr>
        <p:blipFill>
          <a:blip r:embed="rId2"/>
          <a:srcRect/>
          <a:stretch>
            <a:fillRect/>
          </a:stretch>
        </p:blipFill>
        <p:spPr bwMode="auto">
          <a:xfrm>
            <a:off x="3581400" y="1524000"/>
            <a:ext cx="4953000" cy="439447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02" name="Picture 2" descr="http://www.authentichistory.com/1930s/history/images/bruno_richard_hauptmann_at_trial_01.jpg"/>
          <p:cNvPicPr>
            <a:picLocks noChangeAspect="1" noChangeArrowheads="1"/>
          </p:cNvPicPr>
          <p:nvPr/>
        </p:nvPicPr>
        <p:blipFill>
          <a:blip r:embed="rId2"/>
          <a:srcRect/>
          <a:stretch>
            <a:fillRect/>
          </a:stretch>
        </p:blipFill>
        <p:spPr bwMode="auto">
          <a:xfrm>
            <a:off x="761999" y="533400"/>
            <a:ext cx="8001845" cy="56388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6018" name="Picture 2" descr="http://www.nj.gov/state/darm/links/images/slcsp001/SLCSP001_08.jpg"/>
          <p:cNvPicPr>
            <a:picLocks noChangeAspect="1" noChangeArrowheads="1"/>
          </p:cNvPicPr>
          <p:nvPr/>
        </p:nvPicPr>
        <p:blipFill>
          <a:blip r:embed="rId2"/>
          <a:srcRect/>
          <a:stretch>
            <a:fillRect/>
          </a:stretch>
        </p:blipFill>
        <p:spPr bwMode="auto">
          <a:xfrm>
            <a:off x="63500" y="-136525"/>
            <a:ext cx="9144000" cy="6924675"/>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8849" name="Rectangle 1"/>
          <p:cNvSpPr>
            <a:spLocks noChangeArrowheads="1"/>
          </p:cNvSpPr>
          <p:nvPr/>
        </p:nvSpPr>
        <p:spPr bwMode="auto">
          <a:xfrm>
            <a:off x="0" y="0"/>
            <a:ext cx="28405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  </a:t>
            </a:r>
          </a:p>
        </p:txBody>
      </p:sp>
      <p:pic>
        <p:nvPicPr>
          <p:cNvPr id="78850" name="Picture 2" descr="http://www.lindberghkidnappinghoax.com/berryman.jpg"/>
          <p:cNvPicPr>
            <a:picLocks noChangeAspect="1" noChangeArrowheads="1"/>
          </p:cNvPicPr>
          <p:nvPr/>
        </p:nvPicPr>
        <p:blipFill>
          <a:blip r:embed="rId2"/>
          <a:srcRect/>
          <a:stretch>
            <a:fillRect/>
          </a:stretch>
        </p:blipFill>
        <p:spPr bwMode="auto">
          <a:xfrm>
            <a:off x="990600" y="64143"/>
            <a:ext cx="7010400" cy="672939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5298" name="Picture 2" descr="http://www.lindberghkidnappinghoax.com/baby1.jpg"/>
          <p:cNvPicPr>
            <a:picLocks noChangeAspect="1" noChangeArrowheads="1"/>
          </p:cNvPicPr>
          <p:nvPr/>
        </p:nvPicPr>
        <p:blipFill>
          <a:blip r:embed="rId2"/>
          <a:srcRect/>
          <a:stretch>
            <a:fillRect/>
          </a:stretch>
        </p:blipFill>
        <p:spPr bwMode="auto">
          <a:xfrm>
            <a:off x="533400" y="152400"/>
            <a:ext cx="7772400" cy="6497726"/>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7042" name="Picture 2" descr="http://www.nj.gov/state/darm/links/images/slcsp001/SLCSP001_09.jpg"/>
          <p:cNvPicPr>
            <a:picLocks noChangeAspect="1" noChangeArrowheads="1"/>
          </p:cNvPicPr>
          <p:nvPr/>
        </p:nvPicPr>
        <p:blipFill>
          <a:blip r:embed="rId2"/>
          <a:srcRect/>
          <a:stretch>
            <a:fillRect/>
          </a:stretch>
        </p:blipFill>
        <p:spPr bwMode="auto">
          <a:xfrm>
            <a:off x="63500" y="81660"/>
            <a:ext cx="9080500" cy="678269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3730" name="Picture 2" descr="http://www.lindberghkidnappinghoax.com/car3.jpg"/>
          <p:cNvPicPr>
            <a:picLocks noChangeAspect="1" noChangeArrowheads="1"/>
          </p:cNvPicPr>
          <p:nvPr/>
        </p:nvPicPr>
        <p:blipFill>
          <a:blip r:embed="rId2"/>
          <a:srcRect/>
          <a:stretch>
            <a:fillRect/>
          </a:stretch>
        </p:blipFill>
        <p:spPr bwMode="auto">
          <a:xfrm>
            <a:off x="457200" y="304800"/>
            <a:ext cx="7924800" cy="6518787"/>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2706" name="Picture 2" descr="http://www.lindberghkidnappinghoax.com/brunocar.jpg"/>
          <p:cNvPicPr>
            <a:picLocks noChangeAspect="1" noChangeArrowheads="1"/>
          </p:cNvPicPr>
          <p:nvPr/>
        </p:nvPicPr>
        <p:blipFill>
          <a:blip r:embed="rId2"/>
          <a:srcRect/>
          <a:stretch>
            <a:fillRect/>
          </a:stretch>
        </p:blipFill>
        <p:spPr bwMode="auto">
          <a:xfrm>
            <a:off x="533400" y="533400"/>
            <a:ext cx="4267200" cy="2156543"/>
          </a:xfrm>
          <a:prstGeom prst="rect">
            <a:avLst/>
          </a:prstGeom>
          <a:noFill/>
        </p:spPr>
      </p:pic>
      <p:pic>
        <p:nvPicPr>
          <p:cNvPr id="72708" name="Picture 4" descr="http://www.lindberghkidnappinghoax.com/car1.jpg"/>
          <p:cNvPicPr>
            <a:picLocks noChangeAspect="1" noChangeArrowheads="1"/>
          </p:cNvPicPr>
          <p:nvPr/>
        </p:nvPicPr>
        <p:blipFill>
          <a:blip r:embed="rId3"/>
          <a:srcRect/>
          <a:stretch>
            <a:fillRect/>
          </a:stretch>
        </p:blipFill>
        <p:spPr bwMode="auto">
          <a:xfrm>
            <a:off x="2895600" y="2286000"/>
            <a:ext cx="5476875" cy="4333875"/>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t>
            </a:r>
            <a:r>
              <a:rPr lang="en-US" dirty="0" smtClean="0"/>
              <a:t>arrested in wallet</a:t>
            </a:r>
            <a:endParaRPr lang="en-US" dirty="0"/>
          </a:p>
        </p:txBody>
      </p:sp>
      <p:sp>
        <p:nvSpPr>
          <p:cNvPr id="3" name="Content Placeholder 2"/>
          <p:cNvSpPr>
            <a:spLocks noGrp="1"/>
          </p:cNvSpPr>
          <p:nvPr>
            <p:ph idx="1"/>
          </p:nvPr>
        </p:nvSpPr>
        <p:spPr/>
        <p:txBody>
          <a:bodyPr/>
          <a:lstStyle/>
          <a:p>
            <a:endParaRPr lang="en-US"/>
          </a:p>
        </p:txBody>
      </p:sp>
      <p:pic>
        <p:nvPicPr>
          <p:cNvPr id="102402" name="Picture 2" descr="http://jimfisher.edinboro.edu/lindbergh/photos/rnsm_bil.jpg"/>
          <p:cNvPicPr>
            <a:picLocks noChangeAspect="1" noChangeArrowheads="1"/>
          </p:cNvPicPr>
          <p:nvPr/>
        </p:nvPicPr>
        <p:blipFill>
          <a:blip r:embed="rId2"/>
          <a:srcRect/>
          <a:stretch>
            <a:fillRect/>
          </a:stretch>
        </p:blipFill>
        <p:spPr bwMode="auto">
          <a:xfrm>
            <a:off x="1524000" y="1115638"/>
            <a:ext cx="6291032" cy="5513761"/>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6562" name="Picture 2" descr="http://www.lindberghkidnappinghoax.com/hauptmannhouse.jpg"/>
          <p:cNvPicPr>
            <a:picLocks noChangeAspect="1" noChangeArrowheads="1"/>
          </p:cNvPicPr>
          <p:nvPr/>
        </p:nvPicPr>
        <p:blipFill>
          <a:blip r:embed="rId2"/>
          <a:srcRect/>
          <a:stretch>
            <a:fillRect/>
          </a:stretch>
        </p:blipFill>
        <p:spPr bwMode="auto">
          <a:xfrm>
            <a:off x="324745" y="457200"/>
            <a:ext cx="8450529" cy="61722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5400" dirty="0" smtClean="0"/>
              <a:t>When questioned in the house, Hauptmann kept looking out the window to the garage</a:t>
            </a:r>
            <a:endParaRPr lang="en-US" sz="5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7282" name="Picture 2" descr="http://jimfisher.edinboro.edu/lindbergh/photos/garage.jpg"/>
          <p:cNvPicPr>
            <a:picLocks noChangeAspect="1" noChangeArrowheads="1"/>
          </p:cNvPicPr>
          <p:nvPr/>
        </p:nvPicPr>
        <p:blipFill>
          <a:blip r:embed="rId2"/>
          <a:srcRect/>
          <a:stretch>
            <a:fillRect/>
          </a:stretch>
        </p:blipFill>
        <p:spPr bwMode="auto">
          <a:xfrm>
            <a:off x="1600200" y="228600"/>
            <a:ext cx="5105400" cy="638175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682" name="Picture 2" descr="http://www.lindberghkidnappinghoax.com/garage.jpg"/>
          <p:cNvPicPr>
            <a:picLocks noChangeAspect="1" noChangeArrowheads="1"/>
          </p:cNvPicPr>
          <p:nvPr/>
        </p:nvPicPr>
        <p:blipFill>
          <a:blip r:embed="rId2"/>
          <a:srcRect/>
          <a:stretch>
            <a:fillRect/>
          </a:stretch>
        </p:blipFill>
        <p:spPr bwMode="auto">
          <a:xfrm>
            <a:off x="1066800" y="533400"/>
            <a:ext cx="5486400" cy="593054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0658" name="Picture 2" descr="http://www.lindberghkidnappinghoax.com/hauptmannhse.jpg"/>
          <p:cNvPicPr>
            <a:picLocks noChangeAspect="1" noChangeArrowheads="1"/>
          </p:cNvPicPr>
          <p:nvPr/>
        </p:nvPicPr>
        <p:blipFill>
          <a:blip r:embed="rId2"/>
          <a:srcRect/>
          <a:stretch>
            <a:fillRect/>
          </a:stretch>
        </p:blipFill>
        <p:spPr bwMode="auto">
          <a:xfrm>
            <a:off x="457200" y="228600"/>
            <a:ext cx="8137546" cy="59436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jimfisher.edinboro.edu/lindbergh/photos/joist.jpg"/>
          <p:cNvPicPr>
            <a:picLocks noChangeAspect="1" noChangeArrowheads="1"/>
          </p:cNvPicPr>
          <p:nvPr/>
        </p:nvPicPr>
        <p:blipFill>
          <a:blip r:embed="rId2"/>
          <a:srcRect/>
          <a:stretch>
            <a:fillRect/>
          </a:stretch>
        </p:blipFill>
        <p:spPr bwMode="auto">
          <a:xfrm>
            <a:off x="0" y="2209800"/>
            <a:ext cx="9053105" cy="4648200"/>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1981200"/>
          </a:xfrm>
        </p:spPr>
        <p:txBody>
          <a:bodyPr>
            <a:normAutofit fontScale="85000" lnSpcReduction="10000"/>
          </a:bodyPr>
          <a:lstStyle/>
          <a:p>
            <a:r>
              <a:rPr lang="en-US" dirty="0" smtClean="0"/>
              <a:t>A two-by-four was found wedged between two wall joists in Hauptmann's garage. The board had six holes drilled into it, five of the holes contained ransom money and the sixth, larger hole, contained a tiny, silver-colored pistol with a white plastic grip.</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6562" name="Picture 2" descr="http://xroads.virginia.edu/~1930s2/Time/1929/lindbergh.jpg"/>
          <p:cNvPicPr>
            <a:picLocks noChangeAspect="1" noChangeArrowheads="1"/>
          </p:cNvPicPr>
          <p:nvPr/>
        </p:nvPicPr>
        <p:blipFill>
          <a:blip r:embed="rId2"/>
          <a:srcRect/>
          <a:stretch>
            <a:fillRect/>
          </a:stretch>
        </p:blipFill>
        <p:spPr bwMode="auto">
          <a:xfrm>
            <a:off x="451398" y="304800"/>
            <a:ext cx="7639340" cy="601980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One-gallon shellac can found hidden in Hauptmann's garage containing $11,930 in ten and twenty dollar ransom bills.</a:t>
            </a:r>
            <a:endParaRPr lang="en-US" sz="2800" dirty="0"/>
          </a:p>
        </p:txBody>
      </p:sp>
      <p:sp>
        <p:nvSpPr>
          <p:cNvPr id="3" name="Content Placeholder 2"/>
          <p:cNvSpPr>
            <a:spLocks noGrp="1"/>
          </p:cNvSpPr>
          <p:nvPr>
            <p:ph idx="1"/>
          </p:nvPr>
        </p:nvSpPr>
        <p:spPr/>
        <p:txBody>
          <a:bodyPr/>
          <a:lstStyle/>
          <a:p>
            <a:endParaRPr lang="en-US"/>
          </a:p>
        </p:txBody>
      </p:sp>
      <p:pic>
        <p:nvPicPr>
          <p:cNvPr id="108546" name="Picture 2" descr="http://jimfisher.edinboro.edu/lindbergh/photos/can.jpg"/>
          <p:cNvPicPr>
            <a:picLocks noChangeAspect="1" noChangeArrowheads="1"/>
          </p:cNvPicPr>
          <p:nvPr/>
        </p:nvPicPr>
        <p:blipFill>
          <a:blip r:embed="rId2"/>
          <a:srcRect/>
          <a:stretch>
            <a:fillRect/>
          </a:stretch>
        </p:blipFill>
        <p:spPr bwMode="auto">
          <a:xfrm>
            <a:off x="1676400" y="1676400"/>
            <a:ext cx="3324225" cy="459105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2971800" cy="4709160"/>
          </a:xfrm>
        </p:spPr>
        <p:txBody>
          <a:bodyPr/>
          <a:lstStyle/>
          <a:p>
            <a:r>
              <a:rPr lang="en-US" dirty="0" smtClean="0"/>
              <a:t>Site of box from </a:t>
            </a:r>
            <a:r>
              <a:rPr lang="en-US" dirty="0" err="1" smtClean="0"/>
              <a:t>Fisch</a:t>
            </a:r>
            <a:r>
              <a:rPr lang="en-US" dirty="0" smtClean="0"/>
              <a:t> according to </a:t>
            </a:r>
            <a:r>
              <a:rPr lang="en-US" dirty="0" smtClean="0"/>
              <a:t>Hauptmann</a:t>
            </a:r>
          </a:p>
          <a:p>
            <a:r>
              <a:rPr lang="en-US" dirty="0" smtClean="0"/>
              <a:t>Wife never saw it!</a:t>
            </a:r>
            <a:endParaRPr lang="en-US" dirty="0"/>
          </a:p>
        </p:txBody>
      </p:sp>
      <p:pic>
        <p:nvPicPr>
          <p:cNvPr id="98306" name="Picture 2" descr="http://jimfisher.edinboro.edu/lindbergh/photos/closet.jpg"/>
          <p:cNvPicPr>
            <a:picLocks noChangeAspect="1" noChangeArrowheads="1"/>
          </p:cNvPicPr>
          <p:nvPr/>
        </p:nvPicPr>
        <p:blipFill>
          <a:blip r:embed="rId2"/>
          <a:srcRect/>
          <a:stretch>
            <a:fillRect/>
          </a:stretch>
        </p:blipFill>
        <p:spPr bwMode="auto">
          <a:xfrm>
            <a:off x="3657600" y="226700"/>
            <a:ext cx="5029200" cy="66313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Trail (NY Times)</a:t>
            </a:r>
            <a:endParaRPr lang="en-US" dirty="0"/>
          </a:p>
        </p:txBody>
      </p:sp>
      <p:sp>
        <p:nvSpPr>
          <p:cNvPr id="3" name="Content Placeholder 2"/>
          <p:cNvSpPr>
            <a:spLocks noGrp="1"/>
          </p:cNvSpPr>
          <p:nvPr>
            <p:ph idx="1"/>
          </p:nvPr>
        </p:nvSpPr>
        <p:spPr/>
        <p:txBody>
          <a:bodyPr/>
          <a:lstStyle/>
          <a:p>
            <a:r>
              <a:rPr lang="en-US" dirty="0" smtClean="0"/>
              <a:t>Credit balance under his name                  $886</a:t>
            </a:r>
          </a:p>
          <a:p>
            <a:r>
              <a:rPr lang="en-US" dirty="0" smtClean="0"/>
              <a:t>Credit balance under wife’s maiden         $5017</a:t>
            </a:r>
          </a:p>
          <a:p>
            <a:r>
              <a:rPr lang="en-US" dirty="0" smtClean="0"/>
              <a:t>Joint account                                                 $2,578</a:t>
            </a:r>
          </a:p>
          <a:p>
            <a:r>
              <a:rPr lang="en-US" dirty="0" smtClean="0"/>
              <a:t>2 </a:t>
            </a:r>
            <a:r>
              <a:rPr lang="en-US" dirty="0" err="1" smtClean="0"/>
              <a:t>mortages</a:t>
            </a:r>
            <a:r>
              <a:rPr lang="en-US" dirty="0" smtClean="0"/>
              <a:t> on houses in </a:t>
            </a:r>
            <a:r>
              <a:rPr lang="en-US" dirty="0" err="1" smtClean="0"/>
              <a:t>brooklyn</a:t>
            </a:r>
            <a:r>
              <a:rPr lang="en-US" dirty="0" smtClean="0"/>
              <a:t>            $7,000</a:t>
            </a:r>
          </a:p>
          <a:p>
            <a:r>
              <a:rPr lang="en-US" dirty="0" smtClean="0"/>
              <a:t>Ransom money in garage                          $14,590 </a:t>
            </a:r>
          </a:p>
          <a:p>
            <a:r>
              <a:rPr lang="en-US" dirty="0" smtClean="0"/>
              <a:t>2 loans to </a:t>
            </a:r>
            <a:r>
              <a:rPr lang="en-US" dirty="0" err="1" smtClean="0"/>
              <a:t>Fisch</a:t>
            </a:r>
            <a:r>
              <a:rPr lang="en-US" dirty="0" smtClean="0"/>
              <a:t>                                              $7,500</a:t>
            </a:r>
          </a:p>
          <a:p>
            <a:r>
              <a:rPr lang="en-US" dirty="0" smtClean="0"/>
              <a:t>Ransom money in circulation                     $5,100</a:t>
            </a:r>
          </a:p>
          <a:p>
            <a:r>
              <a:rPr lang="en-US" dirty="0" smtClean="0"/>
              <a:t>Lost in stocks                                                 $7,000</a:t>
            </a:r>
          </a:p>
          <a:p>
            <a:r>
              <a:rPr lang="en-US" dirty="0" smtClean="0"/>
              <a:t> </a:t>
            </a:r>
            <a:r>
              <a:rPr lang="en-US" dirty="0" smtClean="0"/>
              <a:t>                                           </a:t>
            </a:r>
            <a:r>
              <a:rPr lang="en-US" dirty="0" smtClean="0">
                <a:solidFill>
                  <a:srgbClr val="FFFF00"/>
                </a:solidFill>
              </a:rPr>
              <a:t>Total:                 $49,761</a:t>
            </a:r>
            <a:endParaRPr lang="en-US" dirty="0">
              <a:solidFill>
                <a:srgbClr val="FFFF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6738" name="Picture 2" descr="http://www.dc.k12.mn.us/MSchool/8th%20Grade/Sparboe/ilp/bruno.jpeg"/>
          <p:cNvPicPr>
            <a:picLocks noChangeAspect="1" noChangeArrowheads="1"/>
          </p:cNvPicPr>
          <p:nvPr/>
        </p:nvPicPr>
        <p:blipFill>
          <a:blip r:embed="rId2"/>
          <a:srcRect/>
          <a:stretch>
            <a:fillRect/>
          </a:stretch>
        </p:blipFill>
        <p:spPr bwMode="auto">
          <a:xfrm>
            <a:off x="762000" y="1066800"/>
            <a:ext cx="7408562" cy="54102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191000" cy="4709160"/>
          </a:xfrm>
        </p:spPr>
        <p:txBody>
          <a:bodyPr/>
          <a:lstStyle/>
          <a:p>
            <a:r>
              <a:rPr lang="en-US" dirty="0" smtClean="0"/>
              <a:t>Said he was never arrested in Germany</a:t>
            </a:r>
          </a:p>
          <a:p>
            <a:r>
              <a:rPr lang="en-US" dirty="0" smtClean="0"/>
              <a:t>Requested writings for many, many hours</a:t>
            </a:r>
            <a:endParaRPr lang="en-US" dirty="0"/>
          </a:p>
        </p:txBody>
      </p:sp>
      <p:pic>
        <p:nvPicPr>
          <p:cNvPr id="80898" name="Picture 2" descr="http://www.lindberghkidnappinghoax.com/arrest%20small.jpg"/>
          <p:cNvPicPr>
            <a:picLocks noChangeAspect="1" noChangeArrowheads="1"/>
          </p:cNvPicPr>
          <p:nvPr/>
        </p:nvPicPr>
        <p:blipFill>
          <a:blip r:embed="rId2"/>
          <a:srcRect/>
          <a:stretch>
            <a:fillRect/>
          </a:stretch>
        </p:blipFill>
        <p:spPr bwMode="auto">
          <a:xfrm>
            <a:off x="4495800" y="0"/>
            <a:ext cx="4268724" cy="6467764"/>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7042" name="Picture 2" descr="http://jimfisher.edinboro.edu/lindbergh/photos/arrest.jpg"/>
          <p:cNvPicPr>
            <a:picLocks noChangeAspect="1" noChangeArrowheads="1"/>
          </p:cNvPicPr>
          <p:nvPr/>
        </p:nvPicPr>
        <p:blipFill>
          <a:blip r:embed="rId2"/>
          <a:srcRect/>
          <a:stretch>
            <a:fillRect/>
          </a:stretch>
        </p:blipFill>
        <p:spPr bwMode="auto">
          <a:xfrm>
            <a:off x="4038600" y="304800"/>
            <a:ext cx="4000500" cy="6267450"/>
          </a:xfrm>
          <a:prstGeom prst="rect">
            <a:avLst/>
          </a:prstGeom>
          <a:noFill/>
        </p:spPr>
      </p:pic>
      <p:pic>
        <p:nvPicPr>
          <p:cNvPr id="49154" name="Picture 2" descr="http://www.fullerton1.com/e/pictures/hauptmann.jpg"/>
          <p:cNvPicPr>
            <a:picLocks noChangeAspect="1" noChangeArrowheads="1"/>
          </p:cNvPicPr>
          <p:nvPr/>
        </p:nvPicPr>
        <p:blipFill>
          <a:blip r:embed="rId3"/>
          <a:srcRect/>
          <a:stretch>
            <a:fillRect/>
          </a:stretch>
        </p:blipFill>
        <p:spPr bwMode="auto">
          <a:xfrm>
            <a:off x="304800" y="533400"/>
            <a:ext cx="3857522" cy="5927725"/>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8066" name="Picture 2" descr="http://jimfisher.edinboro.edu/lindbergh/photos/bruno2.jpg"/>
          <p:cNvPicPr>
            <a:picLocks noChangeAspect="1" noChangeArrowheads="1"/>
          </p:cNvPicPr>
          <p:nvPr/>
        </p:nvPicPr>
        <p:blipFill>
          <a:blip r:embed="rId2"/>
          <a:srcRect/>
          <a:stretch>
            <a:fillRect/>
          </a:stretch>
        </p:blipFill>
        <p:spPr bwMode="auto">
          <a:xfrm>
            <a:off x="1981200" y="152400"/>
            <a:ext cx="4163786" cy="64770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9634" name="Picture 2" descr="http://www.lindberghkidnappinghoax.com/wilentz2.jpg"/>
          <p:cNvPicPr>
            <a:picLocks noChangeAspect="1" noChangeArrowheads="1"/>
          </p:cNvPicPr>
          <p:nvPr/>
        </p:nvPicPr>
        <p:blipFill>
          <a:blip r:embed="rId2"/>
          <a:srcRect/>
          <a:stretch>
            <a:fillRect/>
          </a:stretch>
        </p:blipFill>
        <p:spPr bwMode="auto">
          <a:xfrm>
            <a:off x="381000" y="228599"/>
            <a:ext cx="8229600" cy="6432805"/>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0114" name="Picture 2" descr="http://jimfisher.edinboro.edu/lindbergh/photos/wilentz.jpg"/>
          <p:cNvPicPr>
            <a:picLocks noChangeAspect="1" noChangeArrowheads="1"/>
          </p:cNvPicPr>
          <p:nvPr/>
        </p:nvPicPr>
        <p:blipFill>
          <a:blip r:embed="rId2"/>
          <a:srcRect/>
          <a:stretch>
            <a:fillRect/>
          </a:stretch>
        </p:blipFill>
        <p:spPr bwMode="auto">
          <a:xfrm>
            <a:off x="228599" y="381000"/>
            <a:ext cx="8832273" cy="571500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1138" name="Picture 2" descr="http://jimfisher.edinboro.edu/lindbergh/photos/jafsie.jpg"/>
          <p:cNvPicPr>
            <a:picLocks noChangeAspect="1" noChangeArrowheads="1"/>
          </p:cNvPicPr>
          <p:nvPr/>
        </p:nvPicPr>
        <p:blipFill>
          <a:blip r:embed="rId2"/>
          <a:srcRect/>
          <a:stretch>
            <a:fillRect/>
          </a:stretch>
        </p:blipFill>
        <p:spPr bwMode="auto">
          <a:xfrm>
            <a:off x="457200" y="381000"/>
            <a:ext cx="7924800" cy="612818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7586" name="Picture 2" descr="http://history.sandiego.edu/gen/st/~jgaffney/aviation/images/ww1/lindbergh.jpg"/>
          <p:cNvPicPr>
            <a:picLocks noChangeAspect="1" noChangeArrowheads="1"/>
          </p:cNvPicPr>
          <p:nvPr/>
        </p:nvPicPr>
        <p:blipFill>
          <a:blip r:embed="rId2"/>
          <a:srcRect/>
          <a:stretch>
            <a:fillRect/>
          </a:stretch>
        </p:blipFill>
        <p:spPr bwMode="auto">
          <a:xfrm>
            <a:off x="1828800" y="227610"/>
            <a:ext cx="4929378" cy="6401790"/>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Schwarzkopf </a:t>
            </a:r>
          </a:p>
          <a:p>
            <a:pPr>
              <a:buNone/>
            </a:pPr>
            <a:r>
              <a:rPr lang="en-US" dirty="0" smtClean="0"/>
              <a:t>And</a:t>
            </a:r>
          </a:p>
          <a:p>
            <a:r>
              <a:rPr lang="en-US" dirty="0" smtClean="0"/>
              <a:t>Lindbergh</a:t>
            </a:r>
            <a:endParaRPr lang="en-US" dirty="0"/>
          </a:p>
        </p:txBody>
      </p:sp>
      <p:pic>
        <p:nvPicPr>
          <p:cNvPr id="92162" name="Picture 2" descr="http://jimfisher.edinboro.edu/lindbergh/photos/hns_cal.jpg"/>
          <p:cNvPicPr>
            <a:picLocks noChangeAspect="1" noChangeArrowheads="1"/>
          </p:cNvPicPr>
          <p:nvPr/>
        </p:nvPicPr>
        <p:blipFill>
          <a:blip r:embed="rId2"/>
          <a:srcRect/>
          <a:stretch>
            <a:fillRect/>
          </a:stretch>
        </p:blipFill>
        <p:spPr bwMode="auto">
          <a:xfrm>
            <a:off x="3886200" y="228600"/>
            <a:ext cx="4027845" cy="6629400"/>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3970" name="Picture 2" descr="http://www.lindberghkidnappinghoax.com/cal%20in%20court.jpg"/>
          <p:cNvPicPr>
            <a:picLocks noChangeAspect="1" noChangeArrowheads="1"/>
          </p:cNvPicPr>
          <p:nvPr/>
        </p:nvPicPr>
        <p:blipFill>
          <a:blip r:embed="rId2"/>
          <a:srcRect/>
          <a:stretch>
            <a:fillRect/>
          </a:stretch>
        </p:blipFill>
        <p:spPr bwMode="auto">
          <a:xfrm>
            <a:off x="1524000" y="228600"/>
            <a:ext cx="4953000" cy="6407091"/>
          </a:xfrm>
          <a:prstGeom prst="rect">
            <a:avLst/>
          </a:prstGeom>
          <a:noFill/>
        </p:spPr>
      </p:pic>
      <p:sp>
        <p:nvSpPr>
          <p:cNvPr id="5" name="TextBox 4"/>
          <p:cNvSpPr txBox="1"/>
          <p:nvPr/>
        </p:nvSpPr>
        <p:spPr>
          <a:xfrm>
            <a:off x="1676400" y="457200"/>
            <a:ext cx="1524000" cy="1477328"/>
          </a:xfrm>
          <a:prstGeom prst="rect">
            <a:avLst/>
          </a:prstGeom>
          <a:solidFill>
            <a:schemeClr val="tx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4210" name="Picture 2" descr="http://jimfisher.edinboro.edu/lindbergh/photos/examners.jpg"/>
          <p:cNvPicPr>
            <a:picLocks noChangeAspect="1" noChangeArrowheads="1"/>
          </p:cNvPicPr>
          <p:nvPr/>
        </p:nvPicPr>
        <p:blipFill>
          <a:blip r:embed="rId2"/>
          <a:srcRect/>
          <a:stretch>
            <a:fillRect/>
          </a:stretch>
        </p:blipFill>
        <p:spPr bwMode="auto">
          <a:xfrm>
            <a:off x="990600" y="762000"/>
            <a:ext cx="6667500" cy="5153025"/>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lindberghkidnappinghoax.com/osborn.jpg"/>
          <p:cNvPicPr>
            <a:picLocks noChangeAspect="1" noChangeArrowheads="1"/>
          </p:cNvPicPr>
          <p:nvPr/>
        </p:nvPicPr>
        <p:blipFill>
          <a:blip r:embed="rId2"/>
          <a:srcRect/>
          <a:stretch>
            <a:fillRect/>
          </a:stretch>
        </p:blipFill>
        <p:spPr bwMode="auto">
          <a:xfrm>
            <a:off x="457200" y="609600"/>
            <a:ext cx="8341426" cy="5257800"/>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8066" name="Picture 2" descr="http://www.nj.gov/state/darm/links/images/slcsp001/SLCSP001_10.jpg"/>
          <p:cNvPicPr>
            <a:picLocks noChangeAspect="1" noChangeArrowheads="1"/>
          </p:cNvPicPr>
          <p:nvPr/>
        </p:nvPicPr>
        <p:blipFill>
          <a:blip r:embed="rId2"/>
          <a:srcRect/>
          <a:stretch>
            <a:fillRect/>
          </a:stretch>
        </p:blipFill>
        <p:spPr bwMode="auto">
          <a:xfrm>
            <a:off x="304800" y="304799"/>
            <a:ext cx="8610600" cy="6414897"/>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9570" name="Picture 2" descr="http://www.fbi.gov/libref/historic/famcases/lindber/handwrit2.jpg"/>
          <p:cNvPicPr>
            <a:picLocks noChangeAspect="1" noChangeArrowheads="1"/>
          </p:cNvPicPr>
          <p:nvPr/>
        </p:nvPicPr>
        <p:blipFill>
          <a:blip r:embed="rId2"/>
          <a:srcRect/>
          <a:stretch>
            <a:fillRect/>
          </a:stretch>
        </p:blipFill>
        <p:spPr bwMode="auto">
          <a:xfrm>
            <a:off x="1676400" y="533400"/>
            <a:ext cx="4648200" cy="5743636"/>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5714" name="Picture 2" descr="Handwriting samples"/>
          <p:cNvPicPr>
            <a:picLocks noChangeAspect="1" noChangeArrowheads="1"/>
          </p:cNvPicPr>
          <p:nvPr/>
        </p:nvPicPr>
        <p:blipFill>
          <a:blip r:embed="rId2"/>
          <a:srcRect/>
          <a:stretch>
            <a:fillRect/>
          </a:stretch>
        </p:blipFill>
        <p:spPr bwMode="auto">
          <a:xfrm>
            <a:off x="838200" y="685800"/>
            <a:ext cx="7315200" cy="5925316"/>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2226" name="Picture 2" descr="http://www.forensicgenealogy.info/images/newspaper.jpg"/>
          <p:cNvPicPr>
            <a:picLocks noChangeAspect="1" noChangeArrowheads="1"/>
          </p:cNvPicPr>
          <p:nvPr/>
        </p:nvPicPr>
        <p:blipFill>
          <a:blip r:embed="rId2"/>
          <a:srcRect/>
          <a:stretch>
            <a:fillRect/>
          </a:stretch>
        </p:blipFill>
        <p:spPr bwMode="auto">
          <a:xfrm>
            <a:off x="304800" y="457200"/>
            <a:ext cx="7823200" cy="5867400"/>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86200" cy="1143000"/>
          </a:xfrm>
        </p:spPr>
        <p:txBody>
          <a:bodyPr/>
          <a:lstStyle/>
          <a:p>
            <a:r>
              <a:rPr lang="en-US" dirty="0" smtClean="0"/>
              <a:t>Koehler</a:t>
            </a:r>
            <a:endParaRPr lang="en-US" dirty="0"/>
          </a:p>
        </p:txBody>
      </p:sp>
      <p:sp>
        <p:nvSpPr>
          <p:cNvPr id="3" name="Content Placeholder 2"/>
          <p:cNvSpPr>
            <a:spLocks noGrp="1"/>
          </p:cNvSpPr>
          <p:nvPr>
            <p:ph idx="1"/>
          </p:nvPr>
        </p:nvSpPr>
        <p:spPr/>
        <p:txBody>
          <a:bodyPr/>
          <a:lstStyle/>
          <a:p>
            <a:endParaRPr lang="en-US" dirty="0"/>
          </a:p>
        </p:txBody>
      </p:sp>
      <p:pic>
        <p:nvPicPr>
          <p:cNvPr id="76802" name="Picture 2" descr="http://www.lindberghkidnappinghoax.com/koehler.jpg"/>
          <p:cNvPicPr>
            <a:picLocks noChangeAspect="1" noChangeArrowheads="1"/>
          </p:cNvPicPr>
          <p:nvPr/>
        </p:nvPicPr>
        <p:blipFill>
          <a:blip r:embed="rId2"/>
          <a:srcRect/>
          <a:stretch>
            <a:fillRect/>
          </a:stretch>
        </p:blipFill>
        <p:spPr bwMode="auto">
          <a:xfrm>
            <a:off x="3733800" y="381000"/>
            <a:ext cx="4572000" cy="6096001"/>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2800" dirty="0" smtClean="0"/>
              <a:t>Ladder rail had 4 holes not connected to ladder</a:t>
            </a:r>
            <a:br>
              <a:rPr lang="en-US" sz="2800" dirty="0" smtClean="0"/>
            </a:br>
            <a:r>
              <a:rPr lang="en-US" sz="2800" dirty="0" smtClean="0"/>
              <a:t>Nail holes matched up to beams</a:t>
            </a:r>
            <a:endParaRPr lang="en-US" sz="2800" dirty="0"/>
          </a:p>
        </p:txBody>
      </p:sp>
      <p:sp>
        <p:nvSpPr>
          <p:cNvPr id="3" name="Content Placeholder 2"/>
          <p:cNvSpPr>
            <a:spLocks noGrp="1"/>
          </p:cNvSpPr>
          <p:nvPr>
            <p:ph idx="1"/>
          </p:nvPr>
        </p:nvSpPr>
        <p:spPr/>
        <p:txBody>
          <a:bodyPr/>
          <a:lstStyle/>
          <a:p>
            <a:endParaRPr lang="en-US"/>
          </a:p>
        </p:txBody>
      </p:sp>
      <p:pic>
        <p:nvPicPr>
          <p:cNvPr id="90114" name="Picture 2" descr="http://www.nj.gov/state/darm/links/images/slcsp001/SLCSP001_13.jpg"/>
          <p:cNvPicPr>
            <a:picLocks noChangeAspect="1" noChangeArrowheads="1"/>
          </p:cNvPicPr>
          <p:nvPr/>
        </p:nvPicPr>
        <p:blipFill>
          <a:blip r:embed="rId2"/>
          <a:srcRect/>
          <a:stretch>
            <a:fillRect/>
          </a:stretch>
        </p:blipFill>
        <p:spPr bwMode="auto">
          <a:xfrm>
            <a:off x="1219200" y="1676400"/>
            <a:ext cx="6618767" cy="47434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8610" name="Picture 2" descr="http://www.startribune.com/stonline/images/news66/tribune22may1927.l.gif"/>
          <p:cNvPicPr>
            <a:picLocks noChangeAspect="1" noChangeArrowheads="1"/>
          </p:cNvPicPr>
          <p:nvPr/>
        </p:nvPicPr>
        <p:blipFill>
          <a:blip r:embed="rId2"/>
          <a:srcRect/>
          <a:stretch>
            <a:fillRect/>
          </a:stretch>
        </p:blipFill>
        <p:spPr bwMode="auto">
          <a:xfrm>
            <a:off x="2057400" y="228600"/>
            <a:ext cx="4664688" cy="6359525"/>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5538" name="Picture 2" descr="http://www.lindberghkidnappinghoax.com/attic.jpg"/>
          <p:cNvPicPr>
            <a:picLocks noChangeAspect="1" noChangeArrowheads="1"/>
          </p:cNvPicPr>
          <p:nvPr/>
        </p:nvPicPr>
        <p:blipFill>
          <a:blip r:embed="rId2"/>
          <a:srcRect/>
          <a:stretch>
            <a:fillRect/>
          </a:stretch>
        </p:blipFill>
        <p:spPr bwMode="auto">
          <a:xfrm>
            <a:off x="1447800" y="381000"/>
            <a:ext cx="6096000" cy="6132142"/>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1378" name="Picture 2" descr="http://jimfisher.edinboro.edu/lindbergh/photos/wood4.jpg"/>
          <p:cNvPicPr>
            <a:picLocks noChangeAspect="1" noChangeArrowheads="1"/>
          </p:cNvPicPr>
          <p:nvPr/>
        </p:nvPicPr>
        <p:blipFill>
          <a:blip r:embed="rId2"/>
          <a:srcRect/>
          <a:stretch>
            <a:fillRect/>
          </a:stretch>
        </p:blipFill>
        <p:spPr bwMode="auto">
          <a:xfrm>
            <a:off x="2286000" y="228600"/>
            <a:ext cx="4038600" cy="6398998"/>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1138" name="Picture 2" descr="http://www.nj.gov/state/darm/links/images/slcsp001/SLCSP001_14.jpg"/>
          <p:cNvPicPr>
            <a:picLocks noChangeAspect="1" noChangeArrowheads="1"/>
          </p:cNvPicPr>
          <p:nvPr/>
        </p:nvPicPr>
        <p:blipFill>
          <a:blip r:embed="rId2"/>
          <a:srcRect/>
          <a:stretch>
            <a:fillRect/>
          </a:stretch>
        </p:blipFill>
        <p:spPr bwMode="auto">
          <a:xfrm>
            <a:off x="228600" y="304800"/>
            <a:ext cx="8223501" cy="6387506"/>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3186" name="Picture 2" descr="http://www.nj.gov/state/darm/links/images/slcsp001/SLCSP001_16.jpg"/>
          <p:cNvPicPr>
            <a:picLocks noChangeAspect="1" noChangeArrowheads="1"/>
          </p:cNvPicPr>
          <p:nvPr/>
        </p:nvPicPr>
        <p:blipFill>
          <a:blip r:embed="rId2"/>
          <a:srcRect/>
          <a:stretch>
            <a:fillRect/>
          </a:stretch>
        </p:blipFill>
        <p:spPr bwMode="auto">
          <a:xfrm>
            <a:off x="0" y="228600"/>
            <a:ext cx="9065036" cy="6248400"/>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www.nj.gov/state/darm/links/images/slcsp001/SLCSP001_17.jpg"/>
          <p:cNvPicPr>
            <a:picLocks noChangeAspect="1" noChangeArrowheads="1"/>
          </p:cNvPicPr>
          <p:nvPr/>
        </p:nvPicPr>
        <p:blipFill>
          <a:blip r:embed="rId2"/>
          <a:srcRect/>
          <a:stretch>
            <a:fillRect/>
          </a:stretch>
        </p:blipFill>
        <p:spPr bwMode="auto">
          <a:xfrm>
            <a:off x="152400" y="228600"/>
            <a:ext cx="6934200" cy="6304805"/>
          </a:xfrm>
          <a:prstGeom prst="rect">
            <a:avLst/>
          </a:prstGeom>
          <a:noFill/>
        </p:spPr>
      </p:pic>
      <p:sp>
        <p:nvSpPr>
          <p:cNvPr id="2" name="Title 1"/>
          <p:cNvSpPr>
            <a:spLocks noGrp="1"/>
          </p:cNvSpPr>
          <p:nvPr>
            <p:ph type="title"/>
          </p:nvPr>
        </p:nvSpPr>
        <p:spPr>
          <a:xfrm>
            <a:off x="7239000" y="304800"/>
            <a:ext cx="1905000" cy="3230562"/>
          </a:xfrm>
        </p:spPr>
        <p:txBody>
          <a:bodyPr>
            <a:normAutofit/>
          </a:bodyPr>
          <a:lstStyle/>
          <a:p>
            <a:r>
              <a:rPr lang="en-US" sz="1600" dirty="0" smtClean="0"/>
              <a:t>Comparison of wood grain in ladder rail #16 and attic floorboard, with overlay showing </a:t>
            </a:r>
            <a:r>
              <a:rPr lang="en-US" sz="1600" dirty="0" err="1" smtClean="0"/>
              <a:t>artisti's</a:t>
            </a:r>
            <a:r>
              <a:rPr lang="en-US" sz="1600" dirty="0" smtClean="0"/>
              <a:t> rendering of missing piece</a:t>
            </a:r>
            <a:br>
              <a:rPr lang="en-US" sz="1600" dirty="0" smtClean="0"/>
            </a:br>
            <a:endParaRPr lang="en-US" sz="1600"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0354" name="Picture 2" descr="http://jimfisher.edinboro.edu/lindbergh/photos/wood3.jpg"/>
          <p:cNvPicPr>
            <a:picLocks noChangeAspect="1" noChangeArrowheads="1"/>
          </p:cNvPicPr>
          <p:nvPr/>
        </p:nvPicPr>
        <p:blipFill>
          <a:blip r:embed="rId2"/>
          <a:srcRect/>
          <a:stretch>
            <a:fillRect/>
          </a:stretch>
        </p:blipFill>
        <p:spPr bwMode="auto">
          <a:xfrm>
            <a:off x="914400" y="1219200"/>
            <a:ext cx="6638925" cy="3552825"/>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5234" name="Picture 2" descr="http://www.nj.gov/state/darm/links/images/slcsp001/SLCSP001_21.jpg"/>
          <p:cNvPicPr>
            <a:picLocks noChangeAspect="1" noChangeArrowheads="1"/>
          </p:cNvPicPr>
          <p:nvPr/>
        </p:nvPicPr>
        <p:blipFill>
          <a:blip r:embed="rId2"/>
          <a:srcRect/>
          <a:stretch>
            <a:fillRect/>
          </a:stretch>
        </p:blipFill>
        <p:spPr bwMode="auto">
          <a:xfrm>
            <a:off x="304800" y="1905000"/>
            <a:ext cx="7391400" cy="4750514"/>
          </a:xfrm>
          <a:prstGeom prst="rect">
            <a:avLst/>
          </a:prstGeom>
          <a:noFill/>
        </p:spPr>
      </p:pic>
      <p:pic>
        <p:nvPicPr>
          <p:cNvPr id="95236" name="Picture 4" descr="http://www.nj.gov/state/darm/links/images/slcsp001/SLCSP001_19.jpg"/>
          <p:cNvPicPr>
            <a:picLocks noChangeAspect="1" noChangeArrowheads="1"/>
          </p:cNvPicPr>
          <p:nvPr/>
        </p:nvPicPr>
        <p:blipFill>
          <a:blip r:embed="rId3"/>
          <a:srcRect/>
          <a:stretch>
            <a:fillRect/>
          </a:stretch>
        </p:blipFill>
        <p:spPr bwMode="auto">
          <a:xfrm>
            <a:off x="1676400" y="304800"/>
            <a:ext cx="3822700" cy="2612928"/>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Wood plane belonging to Hauptmann; comparison of plane markings in ladder rails and rungs</a:t>
            </a:r>
            <a:endParaRPr lang="en-US" dirty="0"/>
          </a:p>
        </p:txBody>
      </p:sp>
      <p:sp>
        <p:nvSpPr>
          <p:cNvPr id="3" name="Content Placeholder 2"/>
          <p:cNvSpPr>
            <a:spLocks noGrp="1"/>
          </p:cNvSpPr>
          <p:nvPr>
            <p:ph idx="1"/>
          </p:nvPr>
        </p:nvSpPr>
        <p:spPr/>
        <p:txBody>
          <a:bodyPr/>
          <a:lstStyle/>
          <a:p>
            <a:endParaRPr lang="en-US" dirty="0"/>
          </a:p>
        </p:txBody>
      </p:sp>
      <p:pic>
        <p:nvPicPr>
          <p:cNvPr id="77826" name="Picture 2" descr="http://www.lindberghkidnappinghoax.com/plane.jpg"/>
          <p:cNvPicPr>
            <a:picLocks noChangeAspect="1" noChangeArrowheads="1"/>
          </p:cNvPicPr>
          <p:nvPr/>
        </p:nvPicPr>
        <p:blipFill>
          <a:blip r:embed="rId2"/>
          <a:srcRect/>
          <a:stretch>
            <a:fillRect/>
          </a:stretch>
        </p:blipFill>
        <p:spPr bwMode="auto">
          <a:xfrm>
            <a:off x="228600" y="2590800"/>
            <a:ext cx="8657820" cy="3762375"/>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7586" name="Picture 2" descr="http://www.lindberghkidnappinghoax.com/ladderexhibit.jpg"/>
          <p:cNvPicPr>
            <a:picLocks noChangeAspect="1" noChangeArrowheads="1"/>
          </p:cNvPicPr>
          <p:nvPr/>
        </p:nvPicPr>
        <p:blipFill>
          <a:blip r:embed="rId2"/>
          <a:srcRect/>
          <a:stretch>
            <a:fillRect/>
          </a:stretch>
        </p:blipFill>
        <p:spPr bwMode="auto">
          <a:xfrm>
            <a:off x="228600" y="228600"/>
            <a:ext cx="8534400" cy="6400800"/>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8610" name="Picture 2" descr="http://www.lindberghkidnappinghoax.com/laddernails.jpg"/>
          <p:cNvPicPr>
            <a:picLocks noChangeAspect="1" noChangeArrowheads="1"/>
          </p:cNvPicPr>
          <p:nvPr/>
        </p:nvPicPr>
        <p:blipFill>
          <a:blip r:embed="rId2"/>
          <a:srcRect/>
          <a:stretch>
            <a:fillRect/>
          </a:stretch>
        </p:blipFill>
        <p:spPr bwMode="auto">
          <a:xfrm>
            <a:off x="533400" y="304800"/>
            <a:ext cx="8331200" cy="6248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4994" name="Picture 2" descr="http://jimfisher.edinboro.edu/lindbergh/photos/couple.jpg"/>
          <p:cNvPicPr>
            <a:picLocks noChangeAspect="1" noChangeArrowheads="1"/>
          </p:cNvPicPr>
          <p:nvPr/>
        </p:nvPicPr>
        <p:blipFill>
          <a:blip r:embed="rId2"/>
          <a:srcRect/>
          <a:stretch>
            <a:fillRect/>
          </a:stretch>
        </p:blipFill>
        <p:spPr bwMode="auto">
          <a:xfrm>
            <a:off x="2819400" y="228600"/>
            <a:ext cx="2867025" cy="5924550"/>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00200"/>
            <a:ext cx="3048000" cy="4709160"/>
          </a:xfrm>
        </p:spPr>
        <p:txBody>
          <a:bodyPr/>
          <a:lstStyle/>
          <a:p>
            <a:r>
              <a:rPr lang="en-US" dirty="0" smtClean="0"/>
              <a:t>Drawing  from Hauptmann’s</a:t>
            </a:r>
          </a:p>
          <a:p>
            <a:pPr>
              <a:buNone/>
            </a:pPr>
            <a:r>
              <a:rPr lang="en-US" dirty="0" smtClean="0"/>
              <a:t>     home</a:t>
            </a:r>
          </a:p>
          <a:p>
            <a:pPr>
              <a:buNone/>
            </a:pPr>
            <a:endParaRPr lang="en-US" dirty="0" smtClean="0"/>
          </a:p>
          <a:p>
            <a:pPr>
              <a:buNone/>
            </a:pPr>
            <a:r>
              <a:rPr lang="en-US" dirty="0" smtClean="0"/>
              <a:t>Claims a visiting child drew it</a:t>
            </a:r>
            <a:endParaRPr lang="en-US" dirty="0"/>
          </a:p>
        </p:txBody>
      </p:sp>
      <p:pic>
        <p:nvPicPr>
          <p:cNvPr id="99330" name="Picture 2" descr="http://jimfisher.edinboro.edu/lindbergh/photos/ldr_draw.jpg"/>
          <p:cNvPicPr>
            <a:picLocks noChangeAspect="1" noChangeArrowheads="1"/>
          </p:cNvPicPr>
          <p:nvPr/>
        </p:nvPicPr>
        <p:blipFill>
          <a:blip r:embed="rId2"/>
          <a:srcRect/>
          <a:stretch>
            <a:fillRect/>
          </a:stretch>
        </p:blipFill>
        <p:spPr bwMode="auto">
          <a:xfrm>
            <a:off x="3429000" y="228600"/>
            <a:ext cx="5410200" cy="6210152"/>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600200"/>
            <a:ext cx="2057400" cy="4709160"/>
          </a:xfrm>
        </p:spPr>
        <p:txBody>
          <a:bodyPr/>
          <a:lstStyle/>
          <a:p>
            <a:r>
              <a:rPr lang="en-US" dirty="0" smtClean="0"/>
              <a:t>X =</a:t>
            </a:r>
          </a:p>
          <a:p>
            <a:pPr>
              <a:buNone/>
            </a:pPr>
            <a:r>
              <a:rPr lang="en-US" dirty="0" smtClean="0"/>
              <a:t>Site </a:t>
            </a:r>
          </a:p>
          <a:p>
            <a:pPr>
              <a:buNone/>
            </a:pPr>
            <a:r>
              <a:rPr lang="en-US" dirty="0" smtClean="0"/>
              <a:t>of </a:t>
            </a:r>
          </a:p>
          <a:p>
            <a:pPr>
              <a:buNone/>
            </a:pPr>
            <a:r>
              <a:rPr lang="en-US" dirty="0" smtClean="0"/>
              <a:t>chisel</a:t>
            </a:r>
            <a:endParaRPr lang="en-US" dirty="0"/>
          </a:p>
        </p:txBody>
      </p:sp>
      <p:pic>
        <p:nvPicPr>
          <p:cNvPr id="4" name="Picture 2" descr="http://www.nj.gov/state/darm/links/images/slcsp001/SLCSP001_06.jpg"/>
          <p:cNvPicPr>
            <a:picLocks noChangeAspect="1" noChangeArrowheads="1"/>
          </p:cNvPicPr>
          <p:nvPr/>
        </p:nvPicPr>
        <p:blipFill>
          <a:blip r:embed="rId2"/>
          <a:srcRect/>
          <a:stretch>
            <a:fillRect/>
          </a:stretch>
        </p:blipFill>
        <p:spPr bwMode="auto">
          <a:xfrm>
            <a:off x="1905000" y="914400"/>
            <a:ext cx="6858000" cy="5762625"/>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Chisel found outside Lindbergh residence and chisel from set belonging to Hauptmann</a:t>
            </a:r>
            <a:endParaRPr lang="en-US" dirty="0"/>
          </a:p>
        </p:txBody>
      </p:sp>
      <p:sp>
        <p:nvSpPr>
          <p:cNvPr id="3" name="Content Placeholder 2"/>
          <p:cNvSpPr>
            <a:spLocks noGrp="1"/>
          </p:cNvSpPr>
          <p:nvPr>
            <p:ph idx="1"/>
          </p:nvPr>
        </p:nvSpPr>
        <p:spPr/>
        <p:txBody>
          <a:bodyPr/>
          <a:lstStyle/>
          <a:p>
            <a:endParaRPr lang="en-US"/>
          </a:p>
        </p:txBody>
      </p:sp>
      <p:pic>
        <p:nvPicPr>
          <p:cNvPr id="96258" name="Picture 2" descr="http://www.nj.gov/state/darm/links/images/slcsp001/SLCSP001_22.jpg"/>
          <p:cNvPicPr>
            <a:picLocks noChangeAspect="1" noChangeArrowheads="1"/>
          </p:cNvPicPr>
          <p:nvPr/>
        </p:nvPicPr>
        <p:blipFill>
          <a:blip r:embed="rId2"/>
          <a:srcRect/>
          <a:stretch>
            <a:fillRect/>
          </a:stretch>
        </p:blipFill>
        <p:spPr bwMode="auto">
          <a:xfrm>
            <a:off x="1371600" y="1752600"/>
            <a:ext cx="6172200" cy="4912395"/>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www.nj.gov/state/darm/links/images/slcsp001/SLCSP001_24.jpg"/>
          <p:cNvPicPr>
            <a:picLocks noChangeAspect="1" noChangeArrowheads="1"/>
          </p:cNvPicPr>
          <p:nvPr/>
        </p:nvPicPr>
        <p:blipFill>
          <a:blip r:embed="rId2"/>
          <a:srcRect/>
          <a:stretch>
            <a:fillRect/>
          </a:stretch>
        </p:blipFill>
        <p:spPr bwMode="auto">
          <a:xfrm>
            <a:off x="304800" y="1143000"/>
            <a:ext cx="8353425" cy="5534025"/>
          </a:xfrm>
          <a:prstGeom prst="rect">
            <a:avLst/>
          </a:prstGeom>
          <a:noFill/>
        </p:spPr>
      </p:pic>
      <p:sp>
        <p:nvSpPr>
          <p:cNvPr id="2" name="Title 1"/>
          <p:cNvSpPr>
            <a:spLocks noGrp="1"/>
          </p:cNvSpPr>
          <p:nvPr>
            <p:ph type="title"/>
          </p:nvPr>
        </p:nvSpPr>
        <p:spPr>
          <a:xfrm>
            <a:off x="152400" y="228600"/>
            <a:ext cx="8229600" cy="1143000"/>
          </a:xfrm>
        </p:spPr>
        <p:txBody>
          <a:bodyPr>
            <a:normAutofit/>
          </a:bodyPr>
          <a:lstStyle/>
          <a:p>
            <a:r>
              <a:rPr lang="en-US" sz="1600" dirty="0" smtClean="0"/>
              <a:t>Closet in Hauptmann residence in which address and telephone number of J. F. Condon were found written on wall</a:t>
            </a:r>
            <a:endParaRPr lang="en-US" sz="1600"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lindberghkidnappinghoax.com/anna%20closet3.jpg"/>
          <p:cNvPicPr>
            <a:picLocks noChangeAspect="1" noChangeArrowheads="1"/>
          </p:cNvPicPr>
          <p:nvPr/>
        </p:nvPicPr>
        <p:blipFill>
          <a:blip r:embed="rId2"/>
          <a:srcRect/>
          <a:stretch>
            <a:fillRect/>
          </a:stretch>
        </p:blipFill>
        <p:spPr bwMode="auto">
          <a:xfrm>
            <a:off x="685800" y="457200"/>
            <a:ext cx="6896100" cy="5400676"/>
          </a:xfrm>
          <a:prstGeom prst="rect">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Let's look at Foley's interview in NY...</a:t>
            </a:r>
            <a:br>
              <a:rPr lang="en-US" sz="2400" dirty="0" smtClean="0"/>
            </a:br>
            <a:endParaRPr lang="en-US" sz="2400" dirty="0"/>
          </a:p>
        </p:txBody>
      </p:sp>
      <p:sp>
        <p:nvSpPr>
          <p:cNvPr id="3" name="Content Placeholder 2"/>
          <p:cNvSpPr>
            <a:spLocks noGrp="1"/>
          </p:cNvSpPr>
          <p:nvPr>
            <p:ph idx="1"/>
          </p:nvPr>
        </p:nvSpPr>
        <p:spPr>
          <a:xfrm>
            <a:off x="457200" y="990600"/>
            <a:ext cx="8229600" cy="5318760"/>
          </a:xfrm>
        </p:spPr>
        <p:txBody>
          <a:bodyPr>
            <a:noAutofit/>
          </a:bodyPr>
          <a:lstStyle/>
          <a:p>
            <a:r>
              <a:rPr lang="en-US" sz="1100" dirty="0" smtClean="0"/>
              <a:t>Q: [Foley] Hauptman, I want to ask you some questions about this board you know it is from your closet in your own house, don't you?</a:t>
            </a:r>
            <a:br>
              <a:rPr lang="en-US" sz="1100" dirty="0" smtClean="0"/>
            </a:br>
            <a:r>
              <a:rPr lang="en-US" sz="1100" dirty="0" smtClean="0"/>
              <a:t>A: [Hauptmann] It must be.</a:t>
            </a:r>
            <a:br>
              <a:rPr lang="en-US" sz="1100" dirty="0" smtClean="0"/>
            </a:br>
            <a:r>
              <a:rPr lang="en-US" sz="1100" dirty="0" smtClean="0"/>
              <a:t/>
            </a:r>
            <a:br>
              <a:rPr lang="en-US" sz="1100" dirty="0" smtClean="0"/>
            </a:br>
            <a:r>
              <a:rPr lang="en-US" sz="1100" dirty="0" smtClean="0"/>
              <a:t>Q: It is the same kind of wood - your handwriting is on it?</a:t>
            </a:r>
            <a:br>
              <a:rPr lang="en-US" sz="1100" dirty="0" smtClean="0"/>
            </a:br>
            <a:r>
              <a:rPr lang="en-US" sz="1100" dirty="0" smtClean="0"/>
              <a:t>A: Yes, all over it.</a:t>
            </a:r>
            <a:br>
              <a:rPr lang="en-US" sz="1100" dirty="0" smtClean="0"/>
            </a:br>
            <a:r>
              <a:rPr lang="en-US" sz="1100" dirty="0" smtClean="0"/>
              <a:t/>
            </a:r>
            <a:br>
              <a:rPr lang="en-US" sz="1100" dirty="0" smtClean="0"/>
            </a:br>
            <a:r>
              <a:rPr lang="en-US" sz="1100" dirty="0" smtClean="0"/>
              <a:t>Q: What did you write on that board, read it to the stenographer.</a:t>
            </a:r>
            <a:br>
              <a:rPr lang="en-US" sz="1100" dirty="0" smtClean="0"/>
            </a:br>
            <a:r>
              <a:rPr lang="en-US" sz="1100" dirty="0" smtClean="0"/>
              <a:t>A: I can't read it any more.</a:t>
            </a:r>
            <a:br>
              <a:rPr lang="en-US" sz="1100" dirty="0" smtClean="0"/>
            </a:br>
            <a:r>
              <a:rPr lang="en-US" sz="1100" dirty="0" smtClean="0"/>
              <a:t/>
            </a:r>
            <a:br>
              <a:rPr lang="en-US" sz="1100" dirty="0" smtClean="0"/>
            </a:br>
            <a:r>
              <a:rPr lang="en-US" sz="1100" dirty="0" smtClean="0"/>
              <a:t>Q: Who rubbed it out? Can you read the address on it?</a:t>
            </a:r>
            <a:br>
              <a:rPr lang="en-US" sz="1100" dirty="0" smtClean="0"/>
            </a:br>
            <a:r>
              <a:rPr lang="en-US" sz="1100" dirty="0" smtClean="0"/>
              <a:t>A: 2974. I can't make out the first. I read the number down below, 37154.</a:t>
            </a:r>
            <a:br>
              <a:rPr lang="en-US" sz="1100" dirty="0" smtClean="0"/>
            </a:br>
            <a:r>
              <a:rPr lang="en-US" sz="1100" dirty="0" smtClean="0"/>
              <a:t/>
            </a:r>
            <a:br>
              <a:rPr lang="en-US" sz="1100" dirty="0" smtClean="0"/>
            </a:br>
            <a:r>
              <a:rPr lang="en-US" sz="1100" dirty="0" smtClean="0"/>
              <a:t>Q: What else can you read on that board that you wrote yourself?</a:t>
            </a:r>
            <a:br>
              <a:rPr lang="en-US" sz="1100" dirty="0" smtClean="0"/>
            </a:br>
            <a:r>
              <a:rPr lang="en-US" sz="1100" dirty="0" smtClean="0"/>
              <a:t>A: I can't read - that is "a", "t", "u" and a "r". Another one I can't make out.</a:t>
            </a:r>
            <a:br>
              <a:rPr lang="en-US" sz="1100" dirty="0" smtClean="0"/>
            </a:br>
            <a:r>
              <a:rPr lang="en-US" sz="1100" dirty="0" smtClean="0"/>
              <a:t/>
            </a:r>
            <a:br>
              <a:rPr lang="en-US" sz="1100" dirty="0" smtClean="0"/>
            </a:br>
            <a:r>
              <a:rPr lang="en-US" sz="1100" dirty="0" smtClean="0"/>
              <a:t>Q: That's Dr. Condon's address isn't it?</a:t>
            </a:r>
            <a:br>
              <a:rPr lang="en-US" sz="1100" dirty="0" smtClean="0"/>
            </a:br>
            <a:r>
              <a:rPr lang="en-US" sz="1100" dirty="0" smtClean="0"/>
              <a:t>A: I don't know.</a:t>
            </a:r>
            <a:br>
              <a:rPr lang="en-US" sz="1100" dirty="0" smtClean="0"/>
            </a:br>
            <a:r>
              <a:rPr lang="en-US" sz="1100" dirty="0" smtClean="0"/>
              <a:t/>
            </a:r>
            <a:br>
              <a:rPr lang="en-US" sz="1100" dirty="0" smtClean="0"/>
            </a:br>
            <a:r>
              <a:rPr lang="en-US" sz="1100" dirty="0" smtClean="0"/>
              <a:t>Q: Why did you write it on the board?</a:t>
            </a:r>
            <a:br>
              <a:rPr lang="en-US" sz="1100" dirty="0" smtClean="0"/>
            </a:br>
            <a:r>
              <a:rPr lang="en-US" sz="1100" dirty="0" smtClean="0"/>
              <a:t>A: I must have read it in the paper about the story. I was a little bit interested and keep a little bit record of it, and maybe I was just on the closet, and was reading the paper and put it down the address.</a:t>
            </a:r>
            <a:br>
              <a:rPr lang="en-US" sz="1100" dirty="0" smtClean="0"/>
            </a:br>
            <a:r>
              <a:rPr lang="en-US" sz="1100" dirty="0" smtClean="0"/>
              <a:t/>
            </a:r>
            <a:br>
              <a:rPr lang="en-US" sz="1100" dirty="0" smtClean="0"/>
            </a:br>
            <a:r>
              <a:rPr lang="en-US" sz="1100" dirty="0" smtClean="0"/>
              <a:t>Q: How did you come to put the telephone number there?</a:t>
            </a:r>
            <a:br>
              <a:rPr lang="en-US" sz="1100" dirty="0" smtClean="0"/>
            </a:br>
            <a:r>
              <a:rPr lang="en-US" sz="1100" dirty="0" smtClean="0"/>
              <a:t>A: I can't give you any explanation about the telephone number.</a:t>
            </a:r>
            <a:br>
              <a:rPr lang="en-US" sz="1100" dirty="0" smtClean="0"/>
            </a:br>
            <a:r>
              <a:rPr lang="en-US" sz="1100" dirty="0" smtClean="0"/>
              <a:t/>
            </a:r>
            <a:br>
              <a:rPr lang="en-US" sz="1100" dirty="0" smtClean="0"/>
            </a:br>
            <a:r>
              <a:rPr lang="en-US" sz="1100" dirty="0" smtClean="0"/>
              <a:t>Q: Your only explanation for writing Dr. Condon's address on this board, and telephone number, is that you were probably reading the paper in the closet and you marked it down, is that correct?</a:t>
            </a:r>
            <a:br>
              <a:rPr lang="en-US" sz="1100" dirty="0" smtClean="0"/>
            </a:br>
            <a:r>
              <a:rPr lang="en-US" sz="1100" dirty="0" smtClean="0"/>
              <a:t>A: It is possible that a shelf or two </a:t>
            </a:r>
            <a:r>
              <a:rPr lang="en-US" sz="1100" dirty="0" err="1" smtClean="0"/>
              <a:t>shelfs</a:t>
            </a:r>
            <a:r>
              <a:rPr lang="en-US" sz="1100" dirty="0" smtClean="0"/>
              <a:t> in the closet and after a while I put new papers always on the closet, and we just got the paper where this case was in, and I followed the story of course, and I put the address on there.</a:t>
            </a:r>
            <a:br>
              <a:rPr lang="en-US" sz="1100" dirty="0" smtClean="0"/>
            </a:br>
            <a:r>
              <a:rPr lang="en-US" sz="1100" dirty="0" smtClean="0"/>
              <a:t/>
            </a:r>
            <a:br>
              <a:rPr lang="en-US" sz="1100" dirty="0" smtClean="0"/>
            </a:br>
            <a:r>
              <a:rPr lang="en-US" sz="1100" dirty="0" smtClean="0"/>
              <a:t>Q: That's why you marked it on the door?</a:t>
            </a:r>
            <a:br>
              <a:rPr lang="en-US" sz="1100" dirty="0" smtClean="0"/>
            </a:br>
            <a:r>
              <a:rPr lang="en-US" sz="1100" dirty="0" smtClean="0"/>
              <a:t>A: That's the only explanation I can give.</a:t>
            </a:r>
            <a:br>
              <a:rPr lang="en-US" sz="1100" dirty="0" smtClean="0"/>
            </a:br>
            <a:endParaRPr lang="en-US" sz="11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8850" name="Picture 2" descr="http://www.lindberghkidnappinghoax.com/brunoinct.jpg"/>
          <p:cNvPicPr>
            <a:picLocks noChangeAspect="1" noChangeArrowheads="1"/>
          </p:cNvPicPr>
          <p:nvPr/>
        </p:nvPicPr>
        <p:blipFill>
          <a:blip r:embed="rId2"/>
          <a:srcRect/>
          <a:stretch>
            <a:fillRect/>
          </a:stretch>
        </p:blipFill>
        <p:spPr bwMode="auto">
          <a:xfrm>
            <a:off x="193914" y="990600"/>
            <a:ext cx="8688436" cy="5029200"/>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22" name="Picture 2" descr="http://www.lindberghkidnappinghoax.com/defense.jpg"/>
          <p:cNvPicPr>
            <a:picLocks noChangeAspect="1" noChangeArrowheads="1"/>
          </p:cNvPicPr>
          <p:nvPr/>
        </p:nvPicPr>
        <p:blipFill>
          <a:blip r:embed="rId2"/>
          <a:srcRect/>
          <a:stretch>
            <a:fillRect/>
          </a:stretch>
        </p:blipFill>
        <p:spPr bwMode="auto">
          <a:xfrm>
            <a:off x="685800" y="609600"/>
            <a:ext cx="7357349" cy="5410200"/>
          </a:xfrm>
          <a:prstGeom prst="rect">
            <a:avLst/>
          </a:prstGeom>
          <a:noFill/>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2948" name="Picture 4" descr="http://www.lindberghkidnappinghoax.com/reilly%20hat.jpg"/>
          <p:cNvPicPr>
            <a:picLocks noChangeAspect="1" noChangeArrowheads="1"/>
          </p:cNvPicPr>
          <p:nvPr/>
        </p:nvPicPr>
        <p:blipFill>
          <a:blip r:embed="rId2"/>
          <a:srcRect/>
          <a:stretch>
            <a:fillRect/>
          </a:stretch>
        </p:blipFill>
        <p:spPr bwMode="auto">
          <a:xfrm>
            <a:off x="304800" y="2895600"/>
            <a:ext cx="1860071" cy="1971675"/>
          </a:xfrm>
          <a:prstGeom prst="rect">
            <a:avLst/>
          </a:prstGeom>
          <a:noFill/>
        </p:spPr>
      </p:pic>
      <p:pic>
        <p:nvPicPr>
          <p:cNvPr id="82950" name="Picture 6" descr="http://www.lindberghkidnappinghoax.com/hauptn.jpg"/>
          <p:cNvPicPr>
            <a:picLocks noChangeAspect="1" noChangeArrowheads="1"/>
          </p:cNvPicPr>
          <p:nvPr/>
        </p:nvPicPr>
        <p:blipFill>
          <a:blip r:embed="rId3"/>
          <a:srcRect/>
          <a:stretch>
            <a:fillRect/>
          </a:stretch>
        </p:blipFill>
        <p:spPr bwMode="auto">
          <a:xfrm>
            <a:off x="6477000" y="533400"/>
            <a:ext cx="2286000" cy="1954445"/>
          </a:xfrm>
          <a:prstGeom prst="rect">
            <a:avLst/>
          </a:prstGeom>
          <a:noFill/>
        </p:spPr>
      </p:pic>
      <p:pic>
        <p:nvPicPr>
          <p:cNvPr id="82952" name="Picture 8" descr="http://jimfisher.edinboro.edu/lindbergh/photos/reilly.jpg"/>
          <p:cNvPicPr>
            <a:picLocks noChangeAspect="1" noChangeArrowheads="1"/>
          </p:cNvPicPr>
          <p:nvPr/>
        </p:nvPicPr>
        <p:blipFill>
          <a:blip r:embed="rId4"/>
          <a:srcRect/>
          <a:stretch>
            <a:fillRect/>
          </a:stretch>
        </p:blipFill>
        <p:spPr bwMode="auto">
          <a:xfrm>
            <a:off x="2057400" y="1447800"/>
            <a:ext cx="5086350" cy="4724400"/>
          </a:xfrm>
          <a:prstGeom prst="rect">
            <a:avLst/>
          </a:prstGeom>
          <a:noFill/>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3186" name="Picture 2" descr="http://jimfisher.edinboro.edu/lindbergh/photos/trnchrd.jpg"/>
          <p:cNvPicPr>
            <a:picLocks noChangeAspect="1" noChangeArrowheads="1"/>
          </p:cNvPicPr>
          <p:nvPr/>
        </p:nvPicPr>
        <p:blipFill>
          <a:blip r:embed="rId2"/>
          <a:srcRect/>
          <a:stretch>
            <a:fillRect/>
          </a:stretch>
        </p:blipFill>
        <p:spPr bwMode="auto">
          <a:xfrm>
            <a:off x="2590800" y="990600"/>
            <a:ext cx="3295650" cy="474345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389</TotalTime>
  <Words>2152</Words>
  <Application>Microsoft Office PowerPoint</Application>
  <PresentationFormat>On-screen Show (4:3)</PresentationFormat>
  <Paragraphs>143</Paragraphs>
  <Slides>117</Slides>
  <Notes>0</Notes>
  <HiddenSlides>0</HiddenSlides>
  <MMClips>0</MMClips>
  <ScaleCrop>false</ScaleCrop>
  <HeadingPairs>
    <vt:vector size="4" baseType="variant">
      <vt:variant>
        <vt:lpstr>Theme</vt:lpstr>
      </vt:variant>
      <vt:variant>
        <vt:i4>1</vt:i4>
      </vt:variant>
      <vt:variant>
        <vt:lpstr>Slide Titles</vt:lpstr>
      </vt:variant>
      <vt:variant>
        <vt:i4>117</vt:i4>
      </vt:variant>
    </vt:vector>
  </HeadingPairs>
  <TitlesOfParts>
    <vt:vector size="118" baseType="lpstr">
      <vt:lpstr>Apex</vt:lpstr>
      <vt:lpstr>Lindbergh kidnapping</vt:lpstr>
      <vt:lpstr>1st birthday</vt:lpstr>
      <vt:lpstr>Slide 3</vt:lpstr>
      <vt:lpstr>Slide 4</vt:lpstr>
      <vt:lpstr>Slide 5</vt:lpstr>
      <vt:lpstr>Slide 6</vt:lpstr>
      <vt:lpstr>Slide 7</vt:lpstr>
      <vt:lpstr>Slide 8</vt:lpstr>
      <vt:lpstr>Slide 9</vt:lpstr>
      <vt:lpstr>Hopewell, NJ</vt:lpstr>
      <vt:lpstr>Slide 11</vt:lpstr>
      <vt:lpstr>Slide 12</vt:lpstr>
      <vt:lpstr>Slide 13</vt:lpstr>
      <vt:lpstr>9:00 heard noise like crate falling in kitchen – regretted never following-up</vt:lpstr>
      <vt:lpstr>Slide 15</vt:lpstr>
      <vt:lpstr>Slide 16</vt:lpstr>
      <vt:lpstr>Slide 17</vt:lpstr>
      <vt:lpstr>Slide 18</vt:lpstr>
      <vt:lpstr>Slide 19</vt:lpstr>
      <vt:lpstr>Slide 20</vt:lpstr>
      <vt:lpstr>Slide 21</vt:lpstr>
      <vt:lpstr>Slide 22</vt:lpstr>
      <vt:lpstr>Slide 23</vt:lpstr>
      <vt:lpstr>The man expressed to Condon the fear that he "might even burn."  Alarmed, Condon asked him what he meant.  "What if the baby is dead?" he asked.  "Would I burn if the baby is dead?"  Condon, blood rushing to his face, demanded to know why he was asked to deliver a ransom if the baby was dead.  "The baby is not dead," the man said.  "Tell the Colonel not to worry.  The baby is all right."</vt:lpstr>
      <vt:lpstr>Slide 25</vt:lpstr>
      <vt:lpstr>Slide 26</vt:lpstr>
      <vt:lpstr>Slide 27</vt:lpstr>
      <vt:lpstr>Kidnapper paid taxi driver to deliver letter to Condon</vt:lpstr>
      <vt:lpstr>Did not hide face</vt:lpstr>
      <vt:lpstr>Payoff</vt:lpstr>
      <vt:lpstr>Slide 31</vt:lpstr>
      <vt:lpstr>“We’ve been double crossed”</vt:lpstr>
      <vt:lpstr>1st Huge Break in Case</vt:lpstr>
      <vt:lpstr>Face down so preserved</vt:lpstr>
      <vt:lpstr>Slide 35</vt:lpstr>
      <vt:lpstr>Slide 36</vt:lpstr>
      <vt:lpstr>NO HANDS??????? Lindbergh????</vt:lpstr>
      <vt:lpstr>Slide 38</vt:lpstr>
      <vt:lpstr>Slide 39</vt:lpstr>
      <vt:lpstr>Slide 40</vt:lpstr>
      <vt:lpstr>Slide 41</vt:lpstr>
      <vt:lpstr>Slide 42</vt:lpstr>
      <vt:lpstr>Slide 43</vt:lpstr>
      <vt:lpstr>Slide 44</vt:lpstr>
      <vt:lpstr>Slide 45</vt:lpstr>
      <vt:lpstr>Gas Station - 1934</vt:lpstr>
      <vt:lpstr>Slide 47</vt:lpstr>
      <vt:lpstr>Slide 48</vt:lpstr>
      <vt:lpstr>Slide 49</vt:lpstr>
      <vt:lpstr>Slide 50</vt:lpstr>
      <vt:lpstr>Slide 51</vt:lpstr>
      <vt:lpstr>Slide 52</vt:lpstr>
      <vt:lpstr>When arrested in wallet</vt:lpstr>
      <vt:lpstr>Slide 54</vt:lpstr>
      <vt:lpstr>Slide 55</vt:lpstr>
      <vt:lpstr>Slide 56</vt:lpstr>
      <vt:lpstr>Slide 57</vt:lpstr>
      <vt:lpstr>Slide 58</vt:lpstr>
      <vt:lpstr>Slide 59</vt:lpstr>
      <vt:lpstr>One-gallon shellac can found hidden in Hauptmann's garage containing $11,930 in ten and twenty dollar ransom bills.</vt:lpstr>
      <vt:lpstr>Slide 61</vt:lpstr>
      <vt:lpstr>Money Trail (NY Times)</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Koehler</vt:lpstr>
      <vt:lpstr>Ladder rail had 4 holes not connected to ladder Nail holes matched up to beams</vt:lpstr>
      <vt:lpstr>Slide 80</vt:lpstr>
      <vt:lpstr>Slide 81</vt:lpstr>
      <vt:lpstr>Slide 82</vt:lpstr>
      <vt:lpstr>Slide 83</vt:lpstr>
      <vt:lpstr>Comparison of wood grain in ladder rail #16 and attic floorboard, with overlay showing artisti's rendering of missing piece </vt:lpstr>
      <vt:lpstr>Slide 85</vt:lpstr>
      <vt:lpstr>Slide 86</vt:lpstr>
      <vt:lpstr>Wood plane belonging to Hauptmann; comparison of plane markings in ladder rails and rungs</vt:lpstr>
      <vt:lpstr>Slide 88</vt:lpstr>
      <vt:lpstr>Slide 89</vt:lpstr>
      <vt:lpstr>Slide 90</vt:lpstr>
      <vt:lpstr>Slide 91</vt:lpstr>
      <vt:lpstr>Chisel found outside Lindbergh residence and chisel from set belonging to Hauptmann</vt:lpstr>
      <vt:lpstr>Closet in Hauptmann residence in which address and telephone number of J. F. Condon were found written on wall</vt:lpstr>
      <vt:lpstr>Slide 94</vt:lpstr>
      <vt:lpstr>Let's look at Foley's interview in NY... </vt:lpstr>
      <vt:lpstr>Slide 96</vt:lpstr>
      <vt:lpstr>Slide 97</vt:lpstr>
      <vt:lpstr>Slide 98</vt:lpstr>
      <vt:lpstr>Slide 99</vt:lpstr>
      <vt:lpstr>Slide 100</vt:lpstr>
      <vt:lpstr>Slide 101</vt:lpstr>
      <vt:lpstr>Slide 102</vt:lpstr>
      <vt:lpstr>Germany (Hauptmann: an upstanding citizen?)</vt:lpstr>
      <vt:lpstr>Slide 104</vt:lpstr>
      <vt:lpstr>Undisputed Evidence</vt:lpstr>
      <vt:lpstr>Questioned Documents</vt:lpstr>
      <vt:lpstr>Slide 107</vt:lpstr>
      <vt:lpstr>Hauptmann quit his job on the day of the ransom payment!!!</vt:lpstr>
      <vt:lpstr>Lone Wolf?</vt:lpstr>
      <vt:lpstr>Slide 110</vt:lpstr>
      <vt:lpstr>Slide 111</vt:lpstr>
      <vt:lpstr>Slide 112</vt:lpstr>
      <vt:lpstr>Slide 113</vt:lpstr>
      <vt:lpstr>How can this conclusively solve the case?</vt:lpstr>
      <vt:lpstr>Slide 115</vt:lpstr>
      <vt:lpstr>Slide 116</vt:lpstr>
      <vt:lpstr>Richard Sloan's  Annual 2009  Bronx  Tour   SAT. MAY 16,  2009    10:15 AM - 4:45 PM  rain or shine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Lindbergh kidnapping</dc:title>
  <dc:creator>markwagner78</dc:creator>
  <cp:lastModifiedBy>Owner</cp:lastModifiedBy>
  <cp:revision>31</cp:revision>
  <dcterms:created xsi:type="dcterms:W3CDTF">2008-03-02T20:20:09Z</dcterms:created>
  <dcterms:modified xsi:type="dcterms:W3CDTF">2009-03-23T02:06:09Z</dcterms:modified>
</cp:coreProperties>
</file>